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2"/>
  </p:notesMasterIdLst>
  <p:sldIdLst>
    <p:sldId id="256" r:id="rId2"/>
    <p:sldId id="257" r:id="rId3"/>
    <p:sldId id="258" r:id="rId4"/>
    <p:sldId id="259" r:id="rId5"/>
    <p:sldId id="348" r:id="rId6"/>
    <p:sldId id="324" r:id="rId7"/>
    <p:sldId id="260" r:id="rId8"/>
    <p:sldId id="261" r:id="rId9"/>
    <p:sldId id="262" r:id="rId10"/>
    <p:sldId id="325" r:id="rId11"/>
    <p:sldId id="263" r:id="rId12"/>
    <p:sldId id="264" r:id="rId13"/>
    <p:sldId id="349" r:id="rId14"/>
    <p:sldId id="350" r:id="rId15"/>
    <p:sldId id="328" r:id="rId16"/>
    <p:sldId id="330" r:id="rId17"/>
    <p:sldId id="331" r:id="rId18"/>
    <p:sldId id="352" r:id="rId19"/>
    <p:sldId id="353" r:id="rId20"/>
    <p:sldId id="355" r:id="rId21"/>
    <p:sldId id="357" r:id="rId22"/>
    <p:sldId id="358" r:id="rId23"/>
    <p:sldId id="360" r:id="rId24"/>
    <p:sldId id="361" r:id="rId25"/>
    <p:sldId id="362" r:id="rId26"/>
    <p:sldId id="364" r:id="rId27"/>
    <p:sldId id="366" r:id="rId28"/>
    <p:sldId id="367" r:id="rId29"/>
    <p:sldId id="368" r:id="rId30"/>
    <p:sldId id="369" r:id="rId31"/>
    <p:sldId id="370" r:id="rId32"/>
    <p:sldId id="371" r:id="rId33"/>
    <p:sldId id="372" r:id="rId34"/>
    <p:sldId id="374" r:id="rId35"/>
    <p:sldId id="375" r:id="rId36"/>
    <p:sldId id="376" r:id="rId37"/>
    <p:sldId id="378" r:id="rId38"/>
    <p:sldId id="377" r:id="rId39"/>
    <p:sldId id="379" r:id="rId40"/>
    <p:sldId id="380" r:id="rId41"/>
    <p:sldId id="381" r:id="rId42"/>
    <p:sldId id="382" r:id="rId43"/>
    <p:sldId id="383" r:id="rId44"/>
    <p:sldId id="384" r:id="rId45"/>
    <p:sldId id="385" r:id="rId46"/>
    <p:sldId id="386" r:id="rId47"/>
    <p:sldId id="387" r:id="rId48"/>
    <p:sldId id="388" r:id="rId49"/>
    <p:sldId id="290" r:id="rId50"/>
    <p:sldId id="291" r:id="rId51"/>
  </p:sldIdLst>
  <p:sldSz cx="12192000" cy="6858000"/>
  <p:notesSz cx="12192000" cy="6858000"/>
  <p:defaultTextStyle>
    <a:defPPr>
      <a:defRPr lang="ru-RU"/>
    </a:defPPr>
    <a:lvl1pPr marL="0" algn="l" defTabSz="914337">
      <a:defRPr sz="1900">
        <a:solidFill>
          <a:schemeClr val="tx1"/>
        </a:solidFill>
        <a:latin typeface="+mn-lt"/>
        <a:ea typeface="+mn-ea"/>
        <a:cs typeface="+mn-cs"/>
      </a:defRPr>
    </a:lvl1pPr>
    <a:lvl2pPr marL="457168" algn="l" defTabSz="914337">
      <a:defRPr sz="1900">
        <a:solidFill>
          <a:schemeClr val="tx1"/>
        </a:solidFill>
        <a:latin typeface="+mn-lt"/>
        <a:ea typeface="+mn-ea"/>
        <a:cs typeface="+mn-cs"/>
      </a:defRPr>
    </a:lvl2pPr>
    <a:lvl3pPr marL="914337" algn="l" defTabSz="914337">
      <a:defRPr sz="1900">
        <a:solidFill>
          <a:schemeClr val="tx1"/>
        </a:solidFill>
        <a:latin typeface="+mn-lt"/>
        <a:ea typeface="+mn-ea"/>
        <a:cs typeface="+mn-cs"/>
      </a:defRPr>
    </a:lvl3pPr>
    <a:lvl4pPr marL="1371505" algn="l" defTabSz="914337">
      <a:defRPr sz="1900">
        <a:solidFill>
          <a:schemeClr val="tx1"/>
        </a:solidFill>
        <a:latin typeface="+mn-lt"/>
        <a:ea typeface="+mn-ea"/>
        <a:cs typeface="+mn-cs"/>
      </a:defRPr>
    </a:lvl4pPr>
    <a:lvl5pPr marL="1828675" algn="l" defTabSz="914337">
      <a:defRPr sz="1900">
        <a:solidFill>
          <a:schemeClr val="tx1"/>
        </a:solidFill>
        <a:latin typeface="+mn-lt"/>
        <a:ea typeface="+mn-ea"/>
        <a:cs typeface="+mn-cs"/>
      </a:defRPr>
    </a:lvl5pPr>
    <a:lvl6pPr marL="2285843" algn="l" defTabSz="914337">
      <a:defRPr sz="1900">
        <a:solidFill>
          <a:schemeClr val="tx1"/>
        </a:solidFill>
        <a:latin typeface="+mn-lt"/>
        <a:ea typeface="+mn-ea"/>
        <a:cs typeface="+mn-cs"/>
      </a:defRPr>
    </a:lvl6pPr>
    <a:lvl7pPr marL="2743012" algn="l" defTabSz="914337">
      <a:defRPr sz="1900">
        <a:solidFill>
          <a:schemeClr val="tx1"/>
        </a:solidFill>
        <a:latin typeface="+mn-lt"/>
        <a:ea typeface="+mn-ea"/>
        <a:cs typeface="+mn-cs"/>
      </a:defRPr>
    </a:lvl7pPr>
    <a:lvl8pPr marL="3200180" algn="l" defTabSz="914337">
      <a:defRPr sz="1900">
        <a:solidFill>
          <a:schemeClr val="tx1"/>
        </a:solidFill>
        <a:latin typeface="+mn-lt"/>
        <a:ea typeface="+mn-ea"/>
        <a:cs typeface="+mn-cs"/>
      </a:defRPr>
    </a:lvl8pPr>
    <a:lvl9pPr marL="3657348" algn="l" defTabSz="914337">
      <a:defRPr sz="19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05" autoAdjust="0"/>
    <p:restoredTop sz="94660"/>
  </p:normalViewPr>
  <p:slideViewPr>
    <p:cSldViewPr snapToGrid="0">
      <p:cViewPr varScale="1">
        <p:scale>
          <a:sx n="94" d="100"/>
          <a:sy n="94" d="100"/>
        </p:scale>
        <p:origin x="206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5D9161-8089-43F2-A406-831623F60D91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25B40E-B3B5-4B10-A98E-65CC0D294C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211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5B40E-B3B5-4B10-A98E-65CC0D294C7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4660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5B40E-B3B5-4B10-A98E-65CC0D294C7D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08087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5B40E-B3B5-4B10-A98E-65CC0D294C7D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16657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5B40E-B3B5-4B10-A98E-65CC0D294C7D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28992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5B40E-B3B5-4B10-A98E-65CC0D294C7D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9546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5B40E-B3B5-4B10-A98E-65CC0D294C7D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2489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5B40E-B3B5-4B10-A98E-65CC0D294C7D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9342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5B40E-B3B5-4B10-A98E-65CC0D294C7D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1080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5B40E-B3B5-4B10-A98E-65CC0D294C7D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39266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5B40E-B3B5-4B10-A98E-65CC0D294C7D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4821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5B40E-B3B5-4B10-A98E-65CC0D294C7D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6407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5B40E-B3B5-4B10-A98E-65CC0D294C7D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03118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5B40E-B3B5-4B10-A98E-65CC0D294C7D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9852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5B40E-B3B5-4B10-A98E-65CC0D294C7D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3311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5B40E-B3B5-4B10-A98E-65CC0D294C7D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3162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5B40E-B3B5-4B10-A98E-65CC0D294C7D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9015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5B40E-B3B5-4B10-A98E-65CC0D294C7D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7434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5B40E-B3B5-4B10-A98E-65CC0D294C7D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533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5B40E-B3B5-4B10-A98E-65CC0D294C7D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7992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5B40E-B3B5-4B10-A98E-65CC0D294C7D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012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5B40E-B3B5-4B10-A98E-65CC0D294C7D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0537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5B40E-B3B5-4B10-A98E-65CC0D294C7D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2156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5B40E-B3B5-4B10-A98E-65CC0D294C7D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81931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5B40E-B3B5-4B10-A98E-65CC0D294C7D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1843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5B40E-B3B5-4B10-A98E-65CC0D294C7D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4518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5B40E-B3B5-4B10-A98E-65CC0D294C7D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37535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5B40E-B3B5-4B10-A98E-65CC0D294C7D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8764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4007" y="1124543"/>
            <a:ext cx="9144001" cy="2387603"/>
          </a:xfrm>
        </p:spPr>
        <p:txBody>
          <a:bodyPr anchor="b">
            <a:normAutofit/>
          </a:bodyPr>
          <a:lstStyle>
            <a:lvl1pPr algn="ctr">
              <a:defRPr sz="6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7" y="3602040"/>
            <a:ext cx="9144001" cy="165576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68" indent="0" algn="ctr">
              <a:buNone/>
              <a:defRPr sz="2700"/>
            </a:lvl2pPr>
            <a:lvl3pPr marL="914337" indent="0" algn="ctr">
              <a:buNone/>
              <a:defRPr sz="2500"/>
            </a:lvl3pPr>
            <a:lvl4pPr marL="1371505" indent="0" algn="ctr">
              <a:buNone/>
              <a:defRPr sz="2100"/>
            </a:lvl4pPr>
            <a:lvl5pPr marL="1828675" indent="0" algn="ctr">
              <a:buNone/>
              <a:defRPr sz="2100"/>
            </a:lvl5pPr>
            <a:lvl6pPr marL="2285843" indent="0" algn="ctr">
              <a:buNone/>
              <a:defRPr sz="2100"/>
            </a:lvl6pPr>
            <a:lvl7pPr marL="2743012" indent="0" algn="ctr">
              <a:buNone/>
              <a:defRPr sz="2100"/>
            </a:lvl7pPr>
            <a:lvl8pPr marL="3200180" indent="0" algn="ctr">
              <a:buNone/>
              <a:defRPr sz="2100"/>
            </a:lvl8pPr>
            <a:lvl9pPr marL="3657348" indent="0" algn="ctr">
              <a:buNone/>
              <a:defRPr sz="21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A191F33-DD68-4013-9D59-BCE181069129}" type="datetime1">
              <a:rPr lang="ru-RU"/>
              <a:t>17.04.2026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D2855E7-179B-4247-9B8A-8FDB2B3544E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845133" y="1828812"/>
            <a:ext cx="10515600" cy="435133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343BB7C-70CB-4993-9F8A-7E883D3BB60E}" type="datetime1">
              <a:rPr lang="ru-RU"/>
              <a:t>17.04.2026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D2855E7-179B-4247-9B8A-8FDB2B3544E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5" y="1712434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5" y="4552654"/>
            <a:ext cx="10515600" cy="1500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6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33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37150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86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584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4301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2001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734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35D30D4-4CE9-4866-B142-21B76CC44B52}" type="datetime1">
              <a:rPr lang="ru-RU"/>
              <a:t>17.04.2026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D2855E7-179B-4247-9B8A-8FDB2B3544E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0B86ECE-EE81-4EAA-AC52-3F8BCE354A47}" type="datetime1">
              <a:rPr lang="ru-RU"/>
              <a:t>17.04.2026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D2855E7-179B-4247-9B8A-8FDB2B3544E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45131" y="1828812"/>
            <a:ext cx="5181600" cy="435133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3" y="1828812"/>
            <a:ext cx="5181600" cy="435133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42582AA-1A15-4B6E-919D-2A656453F8F3}" type="datetime1">
              <a:rPr lang="ru-RU"/>
              <a:t>17.04.2026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D2855E7-179B-4247-9B8A-8FDB2B3544E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2535D44-4E99-4795-8E24-751CE3DE9CD1}" type="datetime1">
              <a:rPr lang="ru-RU"/>
              <a:t>17.04.2026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D2855E7-179B-4247-9B8A-8FDB2B3544EB}" type="slidenum">
              <a:rPr lang="ru-RU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76BC354-FD3D-4FEC-A8A4-351B88220BC5}" type="datetime1">
              <a:rPr lang="ru-RU"/>
              <a:t>17.04.2026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D2855E7-179B-4247-9B8A-8FDB2B3544E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41252" y="457208"/>
            <a:ext cx="3931920" cy="1600200"/>
          </a:xfrm>
        </p:spPr>
        <p:txBody>
          <a:bodyPr anchor="b">
            <a:normAutofit/>
          </a:bodyPr>
          <a:lstStyle>
            <a:lvl1pPr>
              <a:defRPr sz="3100" b="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1614" y="990600"/>
            <a:ext cx="6172201" cy="4876800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41252" y="2057407"/>
            <a:ext cx="3931920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700"/>
            </a:lvl1pPr>
            <a:lvl2pPr marL="457168" indent="0">
              <a:buNone/>
              <a:defRPr sz="1200"/>
            </a:lvl2pPr>
            <a:lvl3pPr marL="914337" indent="0">
              <a:buNone/>
              <a:defRPr sz="1000"/>
            </a:lvl3pPr>
            <a:lvl4pPr marL="1371505" indent="0">
              <a:buNone/>
              <a:defRPr sz="800"/>
            </a:lvl4pPr>
            <a:lvl5pPr marL="1828675" indent="0">
              <a:buNone/>
              <a:defRPr sz="800"/>
            </a:lvl5pPr>
            <a:lvl6pPr marL="2285843" indent="0">
              <a:buNone/>
              <a:defRPr sz="800"/>
            </a:lvl6pPr>
            <a:lvl7pPr marL="2743012" indent="0">
              <a:buNone/>
              <a:defRPr sz="800"/>
            </a:lvl7pPr>
            <a:lvl8pPr marL="3200180" indent="0">
              <a:buNone/>
              <a:defRPr sz="800"/>
            </a:lvl8pPr>
            <a:lvl9pPr marL="3657348" indent="0">
              <a:buNone/>
              <a:defRPr sz="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FDD82E5-4C14-43F0-A4B9-F8C25709462C}" type="datetime1">
              <a:rPr lang="ru-RU"/>
              <a:t>17.04.2026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D2855E7-179B-4247-9B8A-8FDB2B3544E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41252" y="457200"/>
            <a:ext cx="3931920" cy="1600200"/>
          </a:xfrm>
        </p:spPr>
        <p:txBody>
          <a:bodyPr anchor="b">
            <a:normAutofit/>
          </a:bodyPr>
          <a:lstStyle>
            <a:lvl1pPr>
              <a:defRPr sz="3100" b="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5181614" y="990600"/>
            <a:ext cx="6172201" cy="4876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100"/>
            </a:lvl1pPr>
            <a:lvl2pPr marL="457168" indent="0">
              <a:buNone/>
              <a:defRPr sz="2700"/>
            </a:lvl2pPr>
            <a:lvl3pPr marL="914337" indent="0">
              <a:buNone/>
              <a:defRPr sz="2500"/>
            </a:lvl3pPr>
            <a:lvl4pPr marL="1371505" indent="0">
              <a:buNone/>
              <a:defRPr sz="2100"/>
            </a:lvl4pPr>
            <a:lvl5pPr marL="1828675" indent="0">
              <a:buNone/>
              <a:defRPr sz="2100"/>
            </a:lvl5pPr>
            <a:lvl6pPr marL="2285843" indent="0">
              <a:buNone/>
              <a:defRPr sz="2100"/>
            </a:lvl6pPr>
            <a:lvl7pPr marL="2743012" indent="0">
              <a:buNone/>
              <a:defRPr sz="2100"/>
            </a:lvl7pPr>
            <a:lvl8pPr marL="3200180" indent="0">
              <a:buNone/>
              <a:defRPr sz="2100"/>
            </a:lvl8pPr>
            <a:lvl9pPr marL="3657348" indent="0">
              <a:buNone/>
              <a:defRPr sz="21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41252" y="2057400"/>
            <a:ext cx="3931920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700"/>
            </a:lvl1pPr>
            <a:lvl2pPr marL="457168" indent="0">
              <a:buNone/>
              <a:defRPr sz="1200"/>
            </a:lvl2pPr>
            <a:lvl3pPr marL="914337" indent="0">
              <a:buNone/>
              <a:defRPr sz="1000"/>
            </a:lvl3pPr>
            <a:lvl4pPr marL="1371505" indent="0">
              <a:buNone/>
              <a:defRPr sz="800"/>
            </a:lvl4pPr>
            <a:lvl5pPr marL="1828675" indent="0">
              <a:buNone/>
              <a:defRPr sz="800"/>
            </a:lvl5pPr>
            <a:lvl6pPr marL="2285843" indent="0">
              <a:buNone/>
              <a:defRPr sz="800"/>
            </a:lvl6pPr>
            <a:lvl7pPr marL="2743012" indent="0">
              <a:buNone/>
              <a:defRPr sz="800"/>
            </a:lvl7pPr>
            <a:lvl8pPr marL="3200180" indent="0">
              <a:buNone/>
              <a:defRPr sz="800"/>
            </a:lvl8pPr>
            <a:lvl9pPr marL="3657348" indent="0">
              <a:buNone/>
              <a:defRPr sz="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C3E7755-8B58-4F5F-9A74-938F56247618}" type="datetime1">
              <a:rPr lang="ru-RU"/>
              <a:t>17.04.2026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D2855E7-179B-4247-9B8A-8FDB2B3544E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45133" y="1828812"/>
            <a:ext cx="10515600" cy="4351335"/>
          </a:xfrm>
          <a:prstGeom prst="rect">
            <a:avLst/>
          </a:prstGeo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6C771F4-F2D7-4696-A754-DFC34F752F92}" type="datetime1">
              <a:rPr lang="ru-RU"/>
              <a:t>17.04.2026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D2855E7-179B-4247-9B8A-8FDB2B3544E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2" y="360360"/>
            <a:ext cx="2628900" cy="5811840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3" y="360368"/>
            <a:ext cx="7734300" cy="5811840"/>
          </a:xfrm>
          <a:prstGeom prst="rect">
            <a:avLst/>
          </a:prstGeo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FE80B84-A884-4EE9-829D-CED115F435B7}" type="datetime1">
              <a:rPr lang="ru-RU"/>
              <a:t>17.04.2026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D2855E7-179B-4247-9B8A-8FDB2B3544E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ользовательский маке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ACD1D6E-CCE5-473B-9FC4-5EC10F779544}" type="datetime1">
              <a:rPr lang="ru-RU"/>
              <a:t>17.04.2026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D2855E7-179B-4247-9B8A-8FDB2B3544E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45129" y="3240766"/>
            <a:ext cx="10515600" cy="1325565"/>
          </a:xfrm>
          <a:prstGeom prst="rect">
            <a:avLst/>
          </a:prstGeom>
        </p:spPr>
        <p:txBody>
          <a:bodyPr vert="horz" lIns="91434" tIns="45718" rIns="91434" bIns="45718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5" y="6356370"/>
            <a:ext cx="2743200" cy="365123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311DF3D2-6E30-4AC8-98C2-E288C59B1D31}" type="datetime1">
              <a:rPr lang="ru-RU"/>
              <a:t>17.04.2026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7" y="6356370"/>
            <a:ext cx="4114800" cy="365123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7529" y="6356370"/>
            <a:ext cx="2743200" cy="365123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D2855E7-179B-4247-9B8A-8FDB2B3544EB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l" defTabSz="914337">
        <a:lnSpc>
          <a:spcPct val="90000"/>
        </a:lnSpc>
        <a:spcBef>
          <a:spcPts val="0"/>
        </a:spcBef>
        <a:buNone/>
        <a:defRPr sz="44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6" indent="-228586" algn="l" defTabSz="914337">
        <a:lnSpc>
          <a:spcPct val="90000"/>
        </a:lnSpc>
        <a:spcBef>
          <a:spcPts val="1000"/>
        </a:spcBef>
        <a:buFont typeface="Wingdings 2"/>
        <a:buChar char="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685754" indent="-228586" algn="l" defTabSz="914337">
        <a:lnSpc>
          <a:spcPct val="90000"/>
        </a:lnSpc>
        <a:spcBef>
          <a:spcPts val="500"/>
        </a:spcBef>
        <a:buFont typeface="Wingdings 2"/>
        <a:buChar char=""/>
        <a:defRPr sz="2500">
          <a:solidFill>
            <a:schemeClr val="tx1"/>
          </a:solidFill>
          <a:latin typeface="+mn-lt"/>
          <a:ea typeface="+mn-ea"/>
          <a:cs typeface="+mn-cs"/>
        </a:defRPr>
      </a:lvl2pPr>
      <a:lvl3pPr marL="1142921" indent="-228586" algn="l" defTabSz="914337">
        <a:lnSpc>
          <a:spcPct val="90000"/>
        </a:lnSpc>
        <a:spcBef>
          <a:spcPts val="500"/>
        </a:spcBef>
        <a:buFont typeface="Wingdings 2"/>
        <a:buChar char="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600089" indent="-228586" algn="l" defTabSz="914337">
        <a:lnSpc>
          <a:spcPct val="90000"/>
        </a:lnSpc>
        <a:spcBef>
          <a:spcPts val="500"/>
        </a:spcBef>
        <a:buFont typeface="Wingdings 2"/>
        <a:buChar char=""/>
        <a:defRPr sz="1900">
          <a:solidFill>
            <a:schemeClr val="tx1"/>
          </a:solidFill>
          <a:latin typeface="+mn-lt"/>
          <a:ea typeface="+mn-ea"/>
          <a:cs typeface="+mn-cs"/>
        </a:defRPr>
      </a:lvl4pPr>
      <a:lvl5pPr marL="2057258" indent="-228586" algn="l" defTabSz="914337">
        <a:lnSpc>
          <a:spcPct val="90000"/>
        </a:lnSpc>
        <a:spcBef>
          <a:spcPts val="500"/>
        </a:spcBef>
        <a:buFont typeface="Wingdings 2"/>
        <a:buChar char=""/>
        <a:defRPr sz="1900">
          <a:solidFill>
            <a:schemeClr val="tx1"/>
          </a:solidFill>
          <a:latin typeface="+mn-lt"/>
          <a:ea typeface="+mn-ea"/>
          <a:cs typeface="+mn-cs"/>
        </a:defRPr>
      </a:lvl5pPr>
      <a:lvl6pPr marL="2514426" indent="-228586" algn="l" defTabSz="914337">
        <a:spcBef>
          <a:spcPts val="0"/>
        </a:spcBef>
        <a:buFont typeface="Wingdings 2"/>
        <a:buChar char=""/>
        <a:defRPr sz="1900">
          <a:solidFill>
            <a:schemeClr val="tx1"/>
          </a:solidFill>
          <a:latin typeface="+mn-lt"/>
          <a:ea typeface="+mn-ea"/>
          <a:cs typeface="+mn-cs"/>
        </a:defRPr>
      </a:lvl6pPr>
      <a:lvl7pPr marL="2971594" indent="-228586" algn="l" defTabSz="914337">
        <a:spcBef>
          <a:spcPts val="0"/>
        </a:spcBef>
        <a:buFont typeface="Wingdings 2"/>
        <a:buChar char=""/>
        <a:defRPr sz="1900">
          <a:solidFill>
            <a:schemeClr val="tx1"/>
          </a:solidFill>
          <a:latin typeface="+mn-lt"/>
          <a:ea typeface="+mn-ea"/>
          <a:cs typeface="+mn-cs"/>
        </a:defRPr>
      </a:lvl7pPr>
      <a:lvl8pPr marL="3428764" indent="-228586" algn="l" defTabSz="914337">
        <a:spcBef>
          <a:spcPts val="0"/>
        </a:spcBef>
        <a:buFont typeface="Wingdings 2"/>
        <a:buChar char=""/>
        <a:defRPr sz="1900">
          <a:solidFill>
            <a:schemeClr val="tx1"/>
          </a:solidFill>
          <a:latin typeface="+mn-lt"/>
          <a:ea typeface="+mn-ea"/>
          <a:cs typeface="+mn-cs"/>
        </a:defRPr>
      </a:lvl8pPr>
      <a:lvl9pPr marL="3885934" indent="-228586" algn="l" defTabSz="914337">
        <a:spcBef>
          <a:spcPts val="0"/>
        </a:spcBef>
        <a:buFont typeface="Wingdings 2"/>
        <a:buChar char=""/>
        <a:defRPr sz="19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37">
        <a:defRPr sz="1900">
          <a:solidFill>
            <a:schemeClr val="tx1"/>
          </a:solidFill>
          <a:latin typeface="+mn-lt"/>
          <a:ea typeface="+mn-ea"/>
          <a:cs typeface="+mn-cs"/>
        </a:defRPr>
      </a:lvl1pPr>
      <a:lvl2pPr marL="457168" algn="l" defTabSz="914337"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14337" algn="l" defTabSz="914337">
        <a:defRPr sz="1900">
          <a:solidFill>
            <a:schemeClr val="tx1"/>
          </a:solidFill>
          <a:latin typeface="+mn-lt"/>
          <a:ea typeface="+mn-ea"/>
          <a:cs typeface="+mn-cs"/>
        </a:defRPr>
      </a:lvl3pPr>
      <a:lvl4pPr marL="1371505" algn="l" defTabSz="914337">
        <a:defRPr sz="1900">
          <a:solidFill>
            <a:schemeClr val="tx1"/>
          </a:solidFill>
          <a:latin typeface="+mn-lt"/>
          <a:ea typeface="+mn-ea"/>
          <a:cs typeface="+mn-cs"/>
        </a:defRPr>
      </a:lvl4pPr>
      <a:lvl5pPr marL="1828675" algn="l" defTabSz="914337">
        <a:defRPr sz="1900">
          <a:solidFill>
            <a:schemeClr val="tx1"/>
          </a:solidFill>
          <a:latin typeface="+mn-lt"/>
          <a:ea typeface="+mn-ea"/>
          <a:cs typeface="+mn-cs"/>
        </a:defRPr>
      </a:lvl5pPr>
      <a:lvl6pPr marL="2285843" algn="l" defTabSz="914337">
        <a:defRPr sz="1900">
          <a:solidFill>
            <a:schemeClr val="tx1"/>
          </a:solidFill>
          <a:latin typeface="+mn-lt"/>
          <a:ea typeface="+mn-ea"/>
          <a:cs typeface="+mn-cs"/>
        </a:defRPr>
      </a:lvl6pPr>
      <a:lvl7pPr marL="2743012" algn="l" defTabSz="914337">
        <a:defRPr sz="1900">
          <a:solidFill>
            <a:schemeClr val="tx1"/>
          </a:solidFill>
          <a:latin typeface="+mn-lt"/>
          <a:ea typeface="+mn-ea"/>
          <a:cs typeface="+mn-cs"/>
        </a:defRPr>
      </a:lvl7pPr>
      <a:lvl8pPr marL="3200180" algn="l" defTabSz="914337">
        <a:defRPr sz="1900">
          <a:solidFill>
            <a:schemeClr val="tx1"/>
          </a:solidFill>
          <a:latin typeface="+mn-lt"/>
          <a:ea typeface="+mn-ea"/>
          <a:cs typeface="+mn-cs"/>
        </a:defRPr>
      </a:lvl8pPr>
      <a:lvl9pPr marL="3657348" algn="l" defTabSz="914337">
        <a:defRPr sz="19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hyperlink" Target="tel:84954315574" TargetMode="External"/><Relationship Id="rId7" Type="http://schemas.openxmlformats.org/officeDocument/2006/relationships/image" Target="../media/image16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tel:84954315574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rcRect t="15873" b="4760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561948" y="2527443"/>
            <a:ext cx="8456846" cy="1137164"/>
          </a:xfrm>
          <a:prstGeom prst="rect">
            <a:avLst/>
          </a:prstGeom>
          <a:ln>
            <a:noFill/>
          </a:ln>
        </p:spPr>
        <p:txBody>
          <a:bodyPr/>
          <a:lstStyle/>
          <a:p>
            <a:pPr algn="l">
              <a:defRPr/>
            </a:pPr>
            <a:r>
              <a:rPr lang="ru-RU" dirty="0" smtClean="0">
                <a:solidFill>
                  <a:schemeClr val="bg2"/>
                </a:solidFill>
                <a:latin typeface="Arial"/>
                <a:cs typeface="Arial"/>
              </a:rPr>
              <a:t>НОРД АУТСОРСИНГ</a:t>
            </a:r>
            <a:endParaRPr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09777" y="424062"/>
            <a:ext cx="954636" cy="851299"/>
          </a:xfrm>
          <a:prstGeom prst="rect">
            <a:avLst/>
          </a:prstGeom>
        </p:spPr>
      </p:pic>
      <p:sp>
        <p:nvSpPr>
          <p:cNvPr id="7" name="Подзаголовок 2"/>
          <p:cNvSpPr txBox="1"/>
          <p:nvPr/>
        </p:nvSpPr>
        <p:spPr bwMode="auto">
          <a:xfrm>
            <a:off x="561948" y="6174743"/>
            <a:ext cx="8161189" cy="77290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 algn="ctr" defTabSz="914337">
              <a:lnSpc>
                <a:spcPct val="90000"/>
              </a:lnSpc>
              <a:spcBef>
                <a:spcPts val="1000"/>
              </a:spcBef>
              <a:buFont typeface="Wingdings 2"/>
              <a:buNone/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68" indent="0" algn="ctr" defTabSz="914337">
              <a:lnSpc>
                <a:spcPct val="90000"/>
              </a:lnSpc>
              <a:spcBef>
                <a:spcPts val="500"/>
              </a:spcBef>
              <a:buFont typeface="Wingdings 2"/>
              <a:buNone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7" indent="0" algn="ctr" defTabSz="914337">
              <a:lnSpc>
                <a:spcPct val="90000"/>
              </a:lnSpc>
              <a:spcBef>
                <a:spcPts val="500"/>
              </a:spcBef>
              <a:buFont typeface="Wingdings 2"/>
              <a:buNone/>
              <a:defRPr sz="2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05" indent="0" algn="ctr" defTabSz="914337">
              <a:lnSpc>
                <a:spcPct val="90000"/>
              </a:lnSpc>
              <a:spcBef>
                <a:spcPts val="500"/>
              </a:spcBef>
              <a:buFont typeface="Wingdings 2"/>
              <a:buNone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75" indent="0" algn="ctr" defTabSz="914337">
              <a:lnSpc>
                <a:spcPct val="90000"/>
              </a:lnSpc>
              <a:spcBef>
                <a:spcPts val="500"/>
              </a:spcBef>
              <a:buFont typeface="Wingdings 2"/>
              <a:buNone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43" indent="0" algn="ctr" defTabSz="914337">
              <a:spcBef>
                <a:spcPts val="0"/>
              </a:spcBef>
              <a:buFont typeface="Wingdings 2"/>
              <a:buNone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12" indent="0" algn="ctr" defTabSz="914337">
              <a:spcBef>
                <a:spcPts val="0"/>
              </a:spcBef>
              <a:buFont typeface="Wingdings 2"/>
              <a:buNone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80" indent="0" algn="ctr" defTabSz="914337">
              <a:spcBef>
                <a:spcPts val="0"/>
              </a:spcBef>
              <a:buFont typeface="Wingdings 2"/>
              <a:buNone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48" indent="0" algn="ctr" defTabSz="914337">
              <a:spcBef>
                <a:spcPts val="0"/>
              </a:spcBef>
              <a:buFont typeface="Wingdings 2"/>
              <a:buNone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ru-RU" sz="1800">
                <a:solidFill>
                  <a:schemeClr val="accent6"/>
                </a:solidFill>
                <a:latin typeface="Arial"/>
                <a:cs typeface="Arial"/>
              </a:rPr>
              <a:t>Аутсорсинг, которому доверяют</a:t>
            </a:r>
            <a:endParaRPr/>
          </a:p>
        </p:txBody>
      </p:sp>
      <p:sp>
        <p:nvSpPr>
          <p:cNvPr id="3" name="Заголовок 1"/>
          <p:cNvSpPr txBox="1"/>
          <p:nvPr/>
        </p:nvSpPr>
        <p:spPr bwMode="auto">
          <a:xfrm>
            <a:off x="-187845" y="4375185"/>
            <a:ext cx="6090014" cy="734613"/>
          </a:xfrm>
          <a:prstGeom prst="rect">
            <a:avLst/>
          </a:prstGeom>
        </p:spPr>
        <p:txBody>
          <a:bodyPr vert="horz" lIns="91434" tIns="45718" rIns="91434" bIns="45718" rtlCol="0" anchor="b">
            <a:noAutofit/>
          </a:bodyPr>
          <a:lstStyle>
            <a:lvl1pPr algn="ctr" defTabSz="914337">
              <a:lnSpc>
                <a:spcPct val="90000"/>
              </a:lnSpc>
              <a:spcBef>
                <a:spcPts val="0"/>
              </a:spcBef>
              <a:buNone/>
              <a:defRPr sz="6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200" dirty="0" smtClean="0">
                <a:solidFill>
                  <a:schemeClr val="bg2"/>
                </a:solidFill>
                <a:latin typeface="Arial"/>
                <a:cs typeface="Arial"/>
              </a:rPr>
              <a:t>Людмила Лебедева</a:t>
            </a:r>
          </a:p>
          <a:p>
            <a:pPr>
              <a:defRPr/>
            </a:pPr>
            <a:r>
              <a:rPr lang="ru-RU" sz="3200" dirty="0" smtClean="0">
                <a:solidFill>
                  <a:schemeClr val="bg2"/>
                </a:solidFill>
                <a:latin typeface="Arial"/>
                <a:cs typeface="Arial"/>
              </a:rPr>
              <a:t>Аудитор</a:t>
            </a:r>
            <a:endParaRPr dirty="0"/>
          </a:p>
        </p:txBody>
      </p:sp>
      <p:sp>
        <p:nvSpPr>
          <p:cNvPr id="4" name="Заголовок 1"/>
          <p:cNvSpPr txBox="1"/>
          <p:nvPr/>
        </p:nvSpPr>
        <p:spPr bwMode="auto">
          <a:xfrm>
            <a:off x="6241774" y="350254"/>
            <a:ext cx="6392849" cy="1096478"/>
          </a:xfrm>
          <a:prstGeom prst="rect">
            <a:avLst/>
          </a:prstGeom>
        </p:spPr>
        <p:txBody>
          <a:bodyPr vert="horz" lIns="91434" tIns="45718" rIns="91434" bIns="45718" rtlCol="0" anchor="b">
            <a:noAutofit/>
          </a:bodyPr>
          <a:lstStyle>
            <a:lvl1pPr algn="ctr" defTabSz="914337">
              <a:lnSpc>
                <a:spcPct val="90000"/>
              </a:lnSpc>
              <a:spcBef>
                <a:spcPts val="0"/>
              </a:spcBef>
              <a:buNone/>
              <a:defRPr sz="6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endParaRPr lang="ru-RU" sz="2000">
              <a:solidFill>
                <a:schemeClr val="bg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6381331" y="423581"/>
            <a:ext cx="5492262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Пособия по временной нетрудоспособности и </a:t>
            </a:r>
            <a:r>
              <a:rPr lang="ru-RU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взаимодействие</a:t>
            </a:r>
            <a:endParaRPr lang="en-US" b="1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СФР</a:t>
            </a:r>
            <a:r>
              <a:rPr lang="en-US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году</a:t>
            </a:r>
            <a:r>
              <a:rPr lang="ru-RU" sz="2000" b="1" dirty="0"/>
              <a:t/>
            </a:r>
            <a:br>
              <a:rPr lang="ru-RU" sz="2000" b="1" dirty="0"/>
            </a:b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706273" y="1180437"/>
            <a:ext cx="8227269" cy="524485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0" y="0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TextBox 5"/>
          <p:cNvSpPr txBox="1"/>
          <p:nvPr/>
        </p:nvSpPr>
        <p:spPr bwMode="auto">
          <a:xfrm>
            <a:off x="295945" y="2422988"/>
            <a:ext cx="2772091" cy="1279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ru-RU" sz="2400" b="1">
                <a:latin typeface="Arial"/>
                <a:ea typeface="Calibri"/>
                <a:cs typeface="Arial"/>
              </a:rPr>
              <a:t>ГРУППА</a:t>
            </a:r>
            <a:endParaRPr/>
          </a:p>
          <a:p>
            <a:pPr>
              <a:lnSpc>
                <a:spcPct val="110000"/>
              </a:lnSpc>
              <a:defRPr/>
            </a:pPr>
            <a:r>
              <a:rPr lang="ru-RU" sz="2400" b="1">
                <a:latin typeface="Arial"/>
                <a:ea typeface="Calibri"/>
                <a:cs typeface="Arial"/>
              </a:rPr>
              <a:t>КОМПАНИЙ</a:t>
            </a:r>
            <a:endParaRPr lang="en-US" sz="2400" b="1">
              <a:latin typeface="Arial"/>
              <a:ea typeface="Calibri"/>
              <a:cs typeface="Arial"/>
            </a:endParaRPr>
          </a:p>
          <a:p>
            <a:pPr>
              <a:lnSpc>
                <a:spcPct val="110000"/>
              </a:lnSpc>
              <a:defRPr/>
            </a:pPr>
            <a:r>
              <a:rPr lang="ru-RU" sz="2400" b="1">
                <a:latin typeface="Arial"/>
                <a:ea typeface="Calibri"/>
                <a:cs typeface="Arial"/>
              </a:rPr>
              <a:t>НОРД</a:t>
            </a:r>
            <a:endParaRPr lang="ru-RU" sz="2400" b="1">
              <a:latin typeface="Arial"/>
              <a:cs typeface="Arial"/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33899" y="6048235"/>
            <a:ext cx="3038475" cy="61626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 bwMode="auto">
          <a:xfrm>
            <a:off x="3715915" y="1131931"/>
            <a:ext cx="8227269" cy="57972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0746964" y="82328"/>
            <a:ext cx="1290334" cy="86022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 bwMode="auto">
          <a:xfrm>
            <a:off x="3818244" y="1476190"/>
            <a:ext cx="8115298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latin typeface="Arial"/>
                <a:cs typeface="Arial"/>
              </a:rPr>
              <a:t>Тема сегодняшнего вебинара:</a:t>
            </a:r>
            <a:r>
              <a:rPr lang="ru-RU" dirty="0">
                <a:latin typeface="Arial"/>
                <a:cs typeface="Arial"/>
              </a:rPr>
              <a:t> </a:t>
            </a:r>
            <a:endParaRPr dirty="0"/>
          </a:p>
          <a:p>
            <a:pPr>
              <a:defRPr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Пособия по временной нетрудоспособности и взаимодействие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СФР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Цели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вебинара: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800" b="1" dirty="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Разъяснить новые правила взаимодействия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СФР в 2026 году</a:t>
            </a:r>
          </a:p>
          <a:p>
            <a:pPr>
              <a:defRPr/>
            </a:pPr>
            <a:endParaRPr lang="ru-RU" sz="1800" b="1" dirty="0" smtClean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800" b="1" dirty="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Обучить корректному расчёту пособий по временной нетрудоспособности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1800" b="1" dirty="0" smtClean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800" b="1" dirty="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Снизить риски ошибок и финансовой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ответственности</a:t>
            </a:r>
          </a:p>
          <a:p>
            <a:pPr>
              <a:defRPr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b="1" dirty="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Упорядочить процессы подачи сведений и получения выплат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 bwMode="auto">
          <a:xfrm>
            <a:off x="3695318" y="4296167"/>
            <a:ext cx="8105426" cy="217682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3684832" y="1159775"/>
            <a:ext cx="8105426" cy="29775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0" y="0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r>
              <a:rPr lang="ru-RU" sz="1100" i="1">
                <a:solidFill>
                  <a:srgbClr val="D00000"/>
                </a:solidFill>
                <a:latin typeface="Arial"/>
                <a:cs typeface="Arial"/>
              </a:rPr>
              <a:t>*</a:t>
            </a:r>
            <a:r>
              <a:rPr lang="ru-RU" sz="1100" i="1">
                <a:solidFill>
                  <a:srgbClr val="D00000"/>
                </a:solidFill>
              </a:rPr>
              <a:t>Ежегодно входим в ТОП-25 бухгалтерских компаний по версии RAEX, подтверждая свой статус одного из лидеров рынка аутсорсинговых услуг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357002" y="2419446"/>
            <a:ext cx="2772091" cy="1279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ru-RU" sz="2400" b="1">
                <a:latin typeface="Arial"/>
                <a:ea typeface="Calibri"/>
                <a:cs typeface="Arial"/>
              </a:rPr>
              <a:t>ГРУППА</a:t>
            </a:r>
            <a:endParaRPr/>
          </a:p>
          <a:p>
            <a:pPr>
              <a:lnSpc>
                <a:spcPct val="110000"/>
              </a:lnSpc>
              <a:defRPr/>
            </a:pPr>
            <a:r>
              <a:rPr lang="ru-RU" sz="2400" b="1">
                <a:latin typeface="Arial"/>
                <a:ea typeface="Calibri"/>
                <a:cs typeface="Arial"/>
              </a:rPr>
              <a:t>КОМПАНИЙ</a:t>
            </a:r>
            <a:endParaRPr lang="en-US" sz="2400" b="1">
              <a:latin typeface="Arial"/>
              <a:ea typeface="Calibri"/>
              <a:cs typeface="Arial"/>
            </a:endParaRPr>
          </a:p>
          <a:p>
            <a:pPr>
              <a:lnSpc>
                <a:spcPct val="110000"/>
              </a:lnSpc>
              <a:defRPr/>
            </a:pPr>
            <a:r>
              <a:rPr lang="ru-RU" sz="2400" b="1">
                <a:latin typeface="Arial"/>
                <a:ea typeface="Calibri"/>
                <a:cs typeface="Arial"/>
              </a:rPr>
              <a:t>НОРД</a:t>
            </a:r>
            <a:endParaRPr lang="ru-RU" sz="2400" b="1">
              <a:latin typeface="Arial"/>
              <a:cs typeface="Arial"/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3695318" y="4449006"/>
            <a:ext cx="8351611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>
                <a:latin typeface="Arial"/>
                <a:cs typeface="Arial"/>
              </a:rPr>
              <a:t>Мы - часть компании           </a:t>
            </a:r>
            <a:r>
              <a:rPr lang="en-US" sz="1600">
                <a:latin typeface="Arial"/>
                <a:cs typeface="Arial"/>
              </a:rPr>
              <a:t> </a:t>
            </a:r>
            <a:r>
              <a:rPr lang="ru-RU" sz="1600">
                <a:latin typeface="Arial"/>
                <a:cs typeface="Arial"/>
              </a:rPr>
              <a:t>. Входим в направление 1С Аутсорсинг</a:t>
            </a:r>
            <a:endParaRPr/>
          </a:p>
          <a:p>
            <a:pPr>
              <a:defRPr/>
            </a:pPr>
            <a:endParaRPr lang="ru-RU" sz="1600">
              <a:latin typeface="Arial"/>
              <a:cs typeface="Arial"/>
            </a:endParaRPr>
          </a:p>
          <a:p>
            <a:pPr marL="342900" indent="-342900">
              <a:lnSpc>
                <a:spcPct val="130000"/>
              </a:lnSpc>
              <a:buFont typeface="Arial"/>
              <a:buChar char="•"/>
              <a:defRPr/>
            </a:pPr>
            <a:r>
              <a:rPr lang="ru-RU" sz="1600">
                <a:latin typeface="Arial"/>
                <a:cs typeface="Arial"/>
              </a:rPr>
              <a:t>Программное обеспечение 1С для самостоятельного ведения бухгалтерии онлайн. </a:t>
            </a:r>
            <a:r>
              <a:rPr lang="ru-RU" sz="1600" b="1">
                <a:latin typeface="Arial"/>
                <a:cs typeface="Arial"/>
              </a:rPr>
              <a:t>Программный продукт 1С:БизнесСтарт</a:t>
            </a:r>
            <a:endParaRPr/>
          </a:p>
          <a:p>
            <a:pPr>
              <a:lnSpc>
                <a:spcPct val="130000"/>
              </a:lnSpc>
              <a:defRPr/>
            </a:pPr>
            <a:endParaRPr lang="ru-RU" sz="1600">
              <a:latin typeface="Arial"/>
              <a:cs typeface="Arial"/>
            </a:endParaRPr>
          </a:p>
          <a:p>
            <a:pPr marL="342900" indent="-342900">
              <a:lnSpc>
                <a:spcPct val="130000"/>
              </a:lnSpc>
              <a:buFont typeface="Arial"/>
              <a:buChar char="•"/>
              <a:defRPr/>
            </a:pPr>
            <a:r>
              <a:rPr lang="ru-RU" sz="1600">
                <a:latin typeface="OpenSans"/>
              </a:rPr>
              <a:t>Услуги по стандартам 1С </a:t>
            </a:r>
            <a:r>
              <a:rPr lang="ru-RU" sz="1600">
                <a:latin typeface="Arial"/>
                <a:cs typeface="Arial"/>
              </a:rPr>
              <a:t>для делегирования учета</a:t>
            </a:r>
            <a:r>
              <a:rPr lang="ru-RU" sz="1600">
                <a:latin typeface="OpenSans"/>
              </a:rPr>
              <a:t>. </a:t>
            </a:r>
            <a:r>
              <a:rPr lang="ru-RU" sz="1600" b="1">
                <a:solidFill>
                  <a:srgbClr val="E31B04"/>
                </a:solidFill>
                <a:latin typeface="Arial"/>
              </a:rPr>
              <a:t>1С:БухОбслуживание</a:t>
            </a:r>
            <a:endParaRPr lang="ru-RU" sz="1600">
              <a:latin typeface="Arial"/>
              <a:cs typeface="Arial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25510" y="5244671"/>
            <a:ext cx="3038475" cy="61626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 bwMode="auto">
          <a:xfrm>
            <a:off x="3735634" y="1155230"/>
            <a:ext cx="8105426" cy="45719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TextBox 18"/>
          <p:cNvSpPr txBox="1"/>
          <p:nvPr/>
        </p:nvSpPr>
        <p:spPr bwMode="auto">
          <a:xfrm>
            <a:off x="3720987" y="1238286"/>
            <a:ext cx="79801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800" b="1" i="0" dirty="0">
                <a:latin typeface="Arial"/>
                <a:cs typeface="Arial"/>
              </a:rPr>
              <a:t>Компания «НОРД АУТСОРСИНГ» работает на российском рынке аутсорсинга учетных функций более </a:t>
            </a:r>
            <a:r>
              <a:rPr lang="ru-RU" sz="1800" b="1" dirty="0" smtClean="0">
                <a:latin typeface="Arial"/>
                <a:cs typeface="Arial"/>
              </a:rPr>
              <a:t>20</a:t>
            </a:r>
            <a:r>
              <a:rPr lang="ru-RU" sz="1800" b="1" i="0" dirty="0" smtClean="0">
                <a:latin typeface="Arial"/>
                <a:cs typeface="Arial"/>
              </a:rPr>
              <a:t> </a:t>
            </a:r>
            <a:r>
              <a:rPr lang="ru-RU" sz="1800" b="1" i="0" dirty="0">
                <a:latin typeface="Arial"/>
                <a:cs typeface="Arial"/>
              </a:rPr>
              <a:t>лет. </a:t>
            </a:r>
            <a:endParaRPr dirty="0"/>
          </a:p>
          <a:p>
            <a:pPr>
              <a:defRPr/>
            </a:pPr>
            <a:endParaRPr lang="ru-RU" sz="1600" b="0" i="0" dirty="0">
              <a:latin typeface="Arial"/>
              <a:cs typeface="Arial"/>
            </a:endParaRPr>
          </a:p>
          <a:p>
            <a:pPr>
              <a:defRPr/>
            </a:pPr>
            <a:r>
              <a:rPr lang="ru-RU" sz="1600" dirty="0">
                <a:latin typeface="Arial"/>
                <a:cs typeface="Arial"/>
              </a:rPr>
              <a:t>Мы предоставляем услуги бухгалтерского сопровождения:</a:t>
            </a:r>
            <a:endParaRPr dirty="0"/>
          </a:p>
          <a:p>
            <a:pPr>
              <a:buFont typeface="Arial"/>
              <a:buChar char="•"/>
              <a:defRPr/>
            </a:pPr>
            <a:r>
              <a:rPr lang="ru-RU" sz="1600" dirty="0">
                <a:latin typeface="Arial"/>
                <a:cs typeface="Arial"/>
              </a:rPr>
              <a:t> Комплексный сервис (ведение бухгалтерского учета, расчет заработной платы, ведение кадрового учета, формирование и сдача отчетности, консультации).</a:t>
            </a:r>
            <a:endParaRPr dirty="0"/>
          </a:p>
          <a:p>
            <a:pPr>
              <a:buFont typeface="Arial"/>
              <a:buChar char="•"/>
              <a:defRPr/>
            </a:pPr>
            <a:r>
              <a:rPr lang="ru-RU" sz="1600" dirty="0">
                <a:latin typeface="Arial"/>
                <a:cs typeface="Arial"/>
              </a:rPr>
              <a:t> Кадровый учет</a:t>
            </a:r>
            <a:endParaRPr dirty="0"/>
          </a:p>
          <a:p>
            <a:pPr>
              <a:buFont typeface="Arial"/>
              <a:buChar char="•"/>
              <a:defRPr/>
            </a:pPr>
            <a:r>
              <a:rPr lang="ru-RU" sz="1600" dirty="0">
                <a:latin typeface="Arial"/>
                <a:cs typeface="Arial"/>
              </a:rPr>
              <a:t> Расчет ЗП</a:t>
            </a:r>
            <a:endParaRPr dirty="0"/>
          </a:p>
          <a:p>
            <a:pPr>
              <a:buFont typeface="Arial"/>
              <a:buChar char="•"/>
              <a:defRPr/>
            </a:pPr>
            <a:r>
              <a:rPr lang="ru-RU" sz="1600" dirty="0">
                <a:latin typeface="Arial"/>
                <a:cs typeface="Arial"/>
              </a:rPr>
              <a:t> Восстановление учета</a:t>
            </a:r>
            <a:endParaRPr dirty="0"/>
          </a:p>
          <a:p>
            <a:pPr>
              <a:buFont typeface="Arial"/>
              <a:buChar char="•"/>
              <a:defRPr/>
            </a:pPr>
            <a:r>
              <a:rPr lang="ru-RU" sz="1600" dirty="0">
                <a:latin typeface="Arial"/>
                <a:cs typeface="Arial"/>
              </a:rPr>
              <a:t> Экспресс-проверки</a:t>
            </a:r>
            <a:endParaRPr dirty="0"/>
          </a:p>
          <a:p>
            <a:pPr>
              <a:buFont typeface="Arial"/>
              <a:buChar char="•"/>
              <a:defRPr/>
            </a:pPr>
            <a:r>
              <a:rPr lang="ru-RU" sz="1600" dirty="0">
                <a:latin typeface="Arial"/>
                <a:cs typeface="Arial"/>
              </a:rPr>
              <a:t> Консультации</a:t>
            </a:r>
            <a:endParaRPr dirty="0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728843" y="4296167"/>
            <a:ext cx="768195" cy="512128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746964" y="82328"/>
            <a:ext cx="1290334" cy="86022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15740" y="0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357002" y="2419446"/>
            <a:ext cx="2772091" cy="1279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ru-RU" sz="2400" b="1">
                <a:latin typeface="Arial"/>
                <a:ea typeface="Calibri"/>
                <a:cs typeface="Arial"/>
              </a:rPr>
              <a:t>ГРУППА</a:t>
            </a:r>
            <a:endParaRPr/>
          </a:p>
          <a:p>
            <a:pPr>
              <a:lnSpc>
                <a:spcPct val="110000"/>
              </a:lnSpc>
              <a:defRPr/>
            </a:pPr>
            <a:r>
              <a:rPr lang="ru-RU" sz="2400" b="1">
                <a:latin typeface="Arial"/>
                <a:ea typeface="Calibri"/>
                <a:cs typeface="Arial"/>
              </a:rPr>
              <a:t>КОМПАНИЙ</a:t>
            </a:r>
            <a:endParaRPr lang="en-US" sz="2400" b="1">
              <a:latin typeface="Arial"/>
              <a:ea typeface="Calibri"/>
              <a:cs typeface="Arial"/>
            </a:endParaRPr>
          </a:p>
          <a:p>
            <a:pPr>
              <a:lnSpc>
                <a:spcPct val="110000"/>
              </a:lnSpc>
              <a:defRPr/>
            </a:pPr>
            <a:r>
              <a:rPr lang="ru-RU" sz="2400" b="1">
                <a:latin typeface="Arial"/>
                <a:ea typeface="Calibri"/>
                <a:cs typeface="Arial"/>
              </a:rPr>
              <a:t>НОРД</a:t>
            </a:r>
            <a:endParaRPr lang="ru-RU" sz="2400" b="1">
              <a:latin typeface="Arial"/>
              <a:cs typeface="Arial"/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25510" y="5244671"/>
            <a:ext cx="3038475" cy="61626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 bwMode="auto">
          <a:xfrm flipV="1">
            <a:off x="3414121" y="1200949"/>
            <a:ext cx="8426939" cy="45719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746964" y="82328"/>
            <a:ext cx="1290334" cy="86022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/>
          <a:srcRect t="12274"/>
          <a:stretch/>
        </p:blipFill>
        <p:spPr>
          <a:xfrm>
            <a:off x="4888728" y="1900769"/>
            <a:ext cx="5825392" cy="432963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096007" y="1314568"/>
            <a:ext cx="31454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Что мы делаем?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15740" y="0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  <a:p>
            <a:pPr>
              <a:defRPr/>
            </a:pPr>
            <a:endParaRPr lang="ru-RU">
              <a:solidFill>
                <a:srgbClr val="D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357002" y="2419446"/>
            <a:ext cx="2772091" cy="1279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ru-RU" sz="2400" b="1">
                <a:latin typeface="Arial"/>
                <a:ea typeface="Calibri"/>
                <a:cs typeface="Arial"/>
              </a:rPr>
              <a:t>ГРУППА</a:t>
            </a:r>
            <a:endParaRPr/>
          </a:p>
          <a:p>
            <a:pPr>
              <a:lnSpc>
                <a:spcPct val="110000"/>
              </a:lnSpc>
              <a:defRPr/>
            </a:pPr>
            <a:r>
              <a:rPr lang="ru-RU" sz="2400" b="1">
                <a:latin typeface="Arial"/>
                <a:ea typeface="Calibri"/>
                <a:cs typeface="Arial"/>
              </a:rPr>
              <a:t>КОМПАНИЙ</a:t>
            </a:r>
            <a:endParaRPr lang="en-US" sz="2400" b="1">
              <a:latin typeface="Arial"/>
              <a:ea typeface="Calibri"/>
              <a:cs typeface="Arial"/>
            </a:endParaRPr>
          </a:p>
          <a:p>
            <a:pPr>
              <a:lnSpc>
                <a:spcPct val="110000"/>
              </a:lnSpc>
              <a:defRPr/>
            </a:pPr>
            <a:r>
              <a:rPr lang="ru-RU" sz="2400" b="1">
                <a:latin typeface="Arial"/>
                <a:ea typeface="Calibri"/>
                <a:cs typeface="Arial"/>
              </a:rPr>
              <a:t>НОРД</a:t>
            </a:r>
            <a:endParaRPr lang="ru-RU" sz="2400" b="1">
              <a:latin typeface="Arial"/>
              <a:cs typeface="Arial"/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25510" y="5244671"/>
            <a:ext cx="3038475" cy="61626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 bwMode="auto">
          <a:xfrm flipV="1">
            <a:off x="3414121" y="1200949"/>
            <a:ext cx="8426939" cy="45719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746964" y="82328"/>
            <a:ext cx="1290334" cy="86022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254906" y="1361162"/>
            <a:ext cx="45336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Что получают клиенты?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/>
          <a:srcRect t="4802"/>
          <a:stretch/>
        </p:blipFill>
        <p:spPr>
          <a:xfrm>
            <a:off x="5448333" y="2015286"/>
            <a:ext cx="4146760" cy="4163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178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8611" y="6827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rgbClr val="D00000"/>
              </a:solidFill>
            </a:endParaRPr>
          </a:p>
          <a:p>
            <a:endParaRPr lang="ru-RU" dirty="0">
              <a:solidFill>
                <a:srgbClr val="D00000"/>
              </a:solidFill>
            </a:endParaRPr>
          </a:p>
          <a:p>
            <a:endParaRPr lang="ru-RU" dirty="0">
              <a:solidFill>
                <a:srgbClr val="D00000"/>
              </a:solidFill>
            </a:endParaRPr>
          </a:p>
          <a:p>
            <a:endParaRPr lang="ru-RU" dirty="0">
              <a:solidFill>
                <a:srgbClr val="D00000"/>
              </a:solidFill>
            </a:endParaRPr>
          </a:p>
          <a:p>
            <a:endParaRPr lang="ru-RU" dirty="0">
              <a:solidFill>
                <a:srgbClr val="D00000"/>
              </a:solidFill>
            </a:endParaRPr>
          </a:p>
          <a:p>
            <a:endParaRPr lang="ru-RU" dirty="0">
              <a:solidFill>
                <a:srgbClr val="D00000"/>
              </a:solidFill>
            </a:endParaRPr>
          </a:p>
          <a:p>
            <a:endParaRPr lang="ru-RU" dirty="0">
              <a:solidFill>
                <a:srgbClr val="D00000"/>
              </a:solidFill>
            </a:endParaRPr>
          </a:p>
          <a:p>
            <a:endParaRPr lang="ru-RU" dirty="0">
              <a:solidFill>
                <a:srgbClr val="D00000"/>
              </a:solidFill>
            </a:endParaRPr>
          </a:p>
          <a:p>
            <a:endParaRPr lang="ru-RU" dirty="0">
              <a:solidFill>
                <a:srgbClr val="D00000"/>
              </a:solidFill>
            </a:endParaRPr>
          </a:p>
          <a:p>
            <a:endParaRPr lang="ru-RU" dirty="0">
              <a:solidFill>
                <a:srgbClr val="D00000"/>
              </a:solidFill>
            </a:endParaRPr>
          </a:p>
          <a:p>
            <a:endParaRPr lang="ru-RU" dirty="0">
              <a:solidFill>
                <a:srgbClr val="D00000"/>
              </a:solidFill>
            </a:endParaRPr>
          </a:p>
          <a:p>
            <a:endParaRPr lang="ru-RU" dirty="0">
              <a:solidFill>
                <a:srgbClr val="D00000"/>
              </a:solidFill>
            </a:endParaRPr>
          </a:p>
          <a:p>
            <a:endParaRPr lang="ru-RU" dirty="0">
              <a:solidFill>
                <a:srgbClr val="D00000"/>
              </a:solidFill>
            </a:endParaRPr>
          </a:p>
          <a:p>
            <a:endParaRPr lang="ru-RU" dirty="0">
              <a:solidFill>
                <a:srgbClr val="D00000"/>
              </a:solidFill>
            </a:endParaRPr>
          </a:p>
          <a:p>
            <a:endParaRPr lang="ru-RU" dirty="0">
              <a:solidFill>
                <a:srgbClr val="D00000"/>
              </a:solidFill>
            </a:endParaRPr>
          </a:p>
          <a:p>
            <a:endParaRPr lang="ru-RU" dirty="0">
              <a:solidFill>
                <a:srgbClr val="D00000"/>
              </a:solidFill>
            </a:endParaRPr>
          </a:p>
          <a:p>
            <a:endParaRPr lang="ru-RU" dirty="0">
              <a:solidFill>
                <a:srgbClr val="D00000"/>
              </a:solidFill>
            </a:endParaRPr>
          </a:p>
          <a:p>
            <a:endParaRPr lang="ru-RU" dirty="0">
              <a:solidFill>
                <a:srgbClr val="D00000"/>
              </a:solidFill>
            </a:endParaRPr>
          </a:p>
          <a:p>
            <a:endParaRPr lang="ru-RU" dirty="0">
              <a:solidFill>
                <a:srgbClr val="D00000"/>
              </a:solidFill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7" y="6356370"/>
            <a:ext cx="4114800" cy="365123"/>
          </a:xfrm>
        </p:spPr>
        <p:txBody>
          <a:bodyPr/>
          <a:lstStyle/>
          <a:p>
            <a:r>
              <a:rPr lang="ru-RU" dirty="0"/>
              <a:t>Аутсорсинг, которому доверяют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510" y="5244671"/>
            <a:ext cx="3038475" cy="61626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964" y="82328"/>
            <a:ext cx="1290334" cy="86022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9300" y="1635437"/>
            <a:ext cx="8251760" cy="4527570"/>
          </a:xfrm>
          <a:prstGeom prst="rect">
            <a:avLst/>
          </a:prstGeom>
        </p:spPr>
      </p:pic>
      <p:sp>
        <p:nvSpPr>
          <p:cNvPr id="39" name="Заголовок 1"/>
          <p:cNvSpPr>
            <a:spLocks noGrp="1"/>
          </p:cNvSpPr>
          <p:nvPr>
            <p:ph type="title"/>
          </p:nvPr>
        </p:nvSpPr>
        <p:spPr>
          <a:xfrm>
            <a:off x="5751046" y="935727"/>
            <a:ext cx="6090014" cy="734613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Почему выбирают нас?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5946" y="2422988"/>
            <a:ext cx="2772091" cy="1311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ru-RU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КОМПАНИЯ</a:t>
            </a:r>
            <a:endParaRPr lang="en-US" sz="24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ru-RU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НОРД АУТСОРСИНГ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861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4" name="CustomShape 1"/>
          <p:cNvSpPr/>
          <p:nvPr/>
        </p:nvSpPr>
        <p:spPr bwMode="auto">
          <a:xfrm>
            <a:off x="6689905" y="1503389"/>
            <a:ext cx="5108375" cy="3112998"/>
          </a:xfrm>
          <a:prstGeom prst="rect">
            <a:avLst/>
          </a:prstGeom>
          <a:solidFill>
            <a:srgbClr val="BA2921"/>
          </a:solidFill>
          <a:ln w="12600">
            <a:solidFill>
              <a:srgbClr val="BA2921"/>
            </a:solidFill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</p:sp>
      <p:sp>
        <p:nvSpPr>
          <p:cNvPr id="125" name="CustomShape 2"/>
          <p:cNvSpPr/>
          <p:nvPr/>
        </p:nvSpPr>
        <p:spPr bwMode="auto">
          <a:xfrm>
            <a:off x="8280" y="0"/>
            <a:ext cx="3363120" cy="6857280"/>
          </a:xfrm>
          <a:prstGeom prst="rect">
            <a:avLst/>
          </a:prstGeom>
          <a:solidFill>
            <a:srgbClr val="FFFFFF"/>
          </a:solidFill>
          <a:ln w="12600">
            <a:solidFill>
              <a:srgbClr val="FFFFFF"/>
            </a:solidFill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</p:sp>
      <p:sp>
        <p:nvSpPr>
          <p:cNvPr id="126" name="CustomShape 3"/>
          <p:cNvSpPr/>
          <p:nvPr/>
        </p:nvSpPr>
        <p:spPr bwMode="auto">
          <a:xfrm>
            <a:off x="295920" y="2423160"/>
            <a:ext cx="2771280" cy="129600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ru-RU" sz="2400" b="1" strike="noStrike" spc="-1" dirty="0">
                <a:solidFill>
                  <a:srgbClr val="000000"/>
                </a:solidFill>
                <a:latin typeface="Arial"/>
                <a:ea typeface="Calibri"/>
              </a:rPr>
              <a:t>ГРУППА</a:t>
            </a:r>
            <a:endParaRPr lang="ru-RU" sz="2400" b="0" strike="noStrike" spc="-1" dirty="0">
              <a:latin typeface="Arial"/>
            </a:endParaRPr>
          </a:p>
          <a:p>
            <a:pPr>
              <a:lnSpc>
                <a:spcPct val="110000"/>
              </a:lnSpc>
              <a:defRPr/>
            </a:pPr>
            <a:r>
              <a:rPr lang="ru-RU" sz="2400" b="1" strike="noStrike" spc="-1" dirty="0">
                <a:solidFill>
                  <a:srgbClr val="000000"/>
                </a:solidFill>
                <a:latin typeface="Arial"/>
                <a:ea typeface="Calibri"/>
              </a:rPr>
              <a:t>КОМПАНИЙ</a:t>
            </a:r>
            <a:endParaRPr lang="ru-RU" sz="2400" b="0" strike="noStrike" spc="-1" dirty="0">
              <a:latin typeface="Arial"/>
            </a:endParaRPr>
          </a:p>
          <a:p>
            <a:pPr>
              <a:lnSpc>
                <a:spcPct val="110000"/>
              </a:lnSpc>
              <a:defRPr/>
            </a:pPr>
            <a:r>
              <a:rPr lang="ru-RU" sz="2400" b="1" strike="noStrike" spc="-1" dirty="0">
                <a:solidFill>
                  <a:srgbClr val="000000"/>
                </a:solidFill>
                <a:latin typeface="Arial"/>
                <a:ea typeface="Calibri"/>
              </a:rPr>
              <a:t>НОРД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127" name="CustomShape 4"/>
          <p:cNvSpPr/>
          <p:nvPr/>
        </p:nvSpPr>
        <p:spPr bwMode="auto">
          <a:xfrm>
            <a:off x="4038480" y="6356520"/>
            <a:ext cx="41140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0" strike="noStrike" spc="-1">
                <a:solidFill>
                  <a:srgbClr val="595959"/>
                </a:solidFill>
                <a:latin typeface="Formular"/>
              </a:rPr>
              <a:t>Аутсорсинг, которому доверяют</a:t>
            </a:r>
            <a:endParaRPr lang="ru-RU" sz="1000" b="0" strike="noStrike" spc="-1">
              <a:latin typeface="Arial"/>
            </a:endParaRPr>
          </a:p>
        </p:txBody>
      </p:sp>
      <p:pic>
        <p:nvPicPr>
          <p:cNvPr id="128" name="Рисунок 7"/>
          <p:cNvPicPr/>
          <p:nvPr/>
        </p:nvPicPr>
        <p:blipFill>
          <a:blip r:embed="rId2"/>
          <a:stretch/>
        </p:blipFill>
        <p:spPr bwMode="auto">
          <a:xfrm>
            <a:off x="333720" y="6048360"/>
            <a:ext cx="3037680" cy="615600"/>
          </a:xfrm>
          <a:prstGeom prst="rect">
            <a:avLst/>
          </a:prstGeom>
          <a:ln>
            <a:noFill/>
          </a:ln>
        </p:spPr>
      </p:pic>
      <p:sp>
        <p:nvSpPr>
          <p:cNvPr id="130" name="CustomShape 5"/>
          <p:cNvSpPr/>
          <p:nvPr/>
        </p:nvSpPr>
        <p:spPr bwMode="auto">
          <a:xfrm>
            <a:off x="6718872" y="2536329"/>
            <a:ext cx="4945320" cy="2599258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343080" indent="-342360">
              <a:lnSpc>
                <a:spcPct val="100000"/>
              </a:lnSpc>
              <a:buClr>
                <a:srgbClr val="FFFFFF"/>
              </a:buClr>
              <a:buFont typeface="Arial"/>
              <a:buChar char="•"/>
              <a:defRPr/>
            </a:pPr>
            <a:r>
              <a:rPr lang="ru-R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Профессионал в области зарплатного аудита и внутреннего </a:t>
            </a:r>
            <a:r>
              <a:rPr lang="ru-RU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контроля</a:t>
            </a:r>
          </a:p>
          <a:p>
            <a:pPr marL="720">
              <a:lnSpc>
                <a:spcPct val="100000"/>
              </a:lnSpc>
              <a:buClr>
                <a:srgbClr val="FFFFFF"/>
              </a:buClr>
              <a:defRPr/>
            </a:pPr>
            <a:endParaRPr lang="ru-RU" sz="1600" strike="noStrike" spc="-1" dirty="0">
              <a:solidFill>
                <a:schemeClr val="bg1"/>
              </a:solid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FFFFFF"/>
              </a:buClr>
              <a:buFont typeface="Arial"/>
              <a:buChar char="•"/>
              <a:defRPr/>
            </a:pPr>
            <a:r>
              <a:rPr lang="ru-RU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Опыт </a:t>
            </a:r>
            <a:r>
              <a:rPr lang="ru-RU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работы в экономике, аудите и расчёте заработной платы — более 25 лет.</a:t>
            </a:r>
            <a:endParaRPr i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20">
              <a:lnSpc>
                <a:spcPct val="100000"/>
              </a:lnSpc>
              <a:buClr>
                <a:srgbClr val="FFFFFF"/>
              </a:buClr>
              <a:defRPr/>
            </a:pPr>
            <a:endParaRPr lang="ru-RU" sz="1800" b="0" strike="noStrike" spc="-1" dirty="0">
              <a:solidFill>
                <a:srgbClr val="FFFF00"/>
              </a:solidFill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ru-RU" sz="1800" b="0" strike="noStrike" spc="-1" dirty="0">
              <a:solidFill>
                <a:srgbClr val="FFFF00"/>
              </a:solidFill>
              <a:latin typeface="Arial"/>
            </a:endParaRPr>
          </a:p>
          <a:p>
            <a:pPr marL="720">
              <a:lnSpc>
                <a:spcPct val="100000"/>
              </a:lnSpc>
              <a:buClr>
                <a:srgbClr val="FFFFFF"/>
              </a:buClr>
              <a:defRPr/>
            </a:pPr>
            <a:endParaRPr lang="ru-RU" sz="1800" b="0" strike="noStrike" spc="-1" dirty="0">
              <a:solidFill>
                <a:srgbClr val="FFFF00"/>
              </a:solidFill>
              <a:latin typeface="Arial"/>
            </a:endParaRPr>
          </a:p>
        </p:txBody>
      </p:sp>
      <p:sp>
        <p:nvSpPr>
          <p:cNvPr id="131" name="CustomShape 6"/>
          <p:cNvSpPr/>
          <p:nvPr/>
        </p:nvSpPr>
        <p:spPr bwMode="auto">
          <a:xfrm>
            <a:off x="6814758" y="1697421"/>
            <a:ext cx="6093720" cy="644877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800" b="1" strike="noStrike" spc="-1" dirty="0" smtClean="0">
                <a:solidFill>
                  <a:srgbClr val="FFFFFF"/>
                </a:solidFill>
                <a:latin typeface="Arial"/>
                <a:ea typeface="Calibri"/>
              </a:rPr>
              <a:t>Людмила Лебедева – </a:t>
            </a:r>
          </a:p>
          <a:p>
            <a:pPr>
              <a:lnSpc>
                <a:spcPct val="100000"/>
              </a:lnSpc>
              <a:defRPr/>
            </a:pPr>
            <a:r>
              <a:rPr lang="ru-RU" sz="1800" b="1" spc="-1" dirty="0">
                <a:solidFill>
                  <a:srgbClr val="FFFFFF"/>
                </a:solidFill>
                <a:latin typeface="Arial"/>
                <a:ea typeface="Calibri"/>
              </a:rPr>
              <a:t>в</a:t>
            </a:r>
            <a:r>
              <a:rPr lang="ru-RU" sz="1800" b="1" spc="-1" dirty="0" smtClean="0">
                <a:solidFill>
                  <a:srgbClr val="FFFFFF"/>
                </a:solidFill>
                <a:latin typeface="Arial"/>
                <a:ea typeface="Calibri"/>
              </a:rPr>
              <a:t>нутренний </a:t>
            </a:r>
            <a:r>
              <a:rPr lang="ru-RU" sz="1800" b="1" strike="noStrike" spc="-1" dirty="0" smtClean="0">
                <a:solidFill>
                  <a:srgbClr val="FFFFFF"/>
                </a:solidFill>
                <a:latin typeface="Arial"/>
                <a:ea typeface="Calibri"/>
              </a:rPr>
              <a:t>аудитор по заработной плате </a:t>
            </a:r>
            <a:endParaRPr lang="ru-RU" sz="1800" b="0" strike="noStrike" spc="-1" dirty="0">
              <a:latin typeface="Arial"/>
            </a:endParaRPr>
          </a:p>
        </p:txBody>
      </p:sp>
      <p:pic>
        <p:nvPicPr>
          <p:cNvPr id="12" name="Рисунок 9"/>
          <p:cNvPicPr/>
          <p:nvPr/>
        </p:nvPicPr>
        <p:blipFill>
          <a:blip r:embed="rId3"/>
          <a:stretch/>
        </p:blipFill>
        <p:spPr bwMode="auto">
          <a:xfrm>
            <a:off x="11082240" y="157320"/>
            <a:ext cx="716040" cy="798480"/>
          </a:xfrm>
          <a:prstGeom prst="rect">
            <a:avLst/>
          </a:prstGeom>
          <a:ln>
            <a:noFill/>
          </a:ln>
        </p:spPr>
      </p:pic>
      <p:sp>
        <p:nvSpPr>
          <p:cNvPr id="2" name="AutoShape 2" descr="78f559ee-2268-487c-b815-8f59916af133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74" r="12297"/>
          <a:stretch/>
        </p:blipFill>
        <p:spPr>
          <a:xfrm>
            <a:off x="3437230" y="1498281"/>
            <a:ext cx="3315101" cy="312913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720987" y="1233996"/>
            <a:ext cx="8294033" cy="441220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0" y="0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TextBox 5"/>
          <p:cNvSpPr txBox="1"/>
          <p:nvPr/>
        </p:nvSpPr>
        <p:spPr bwMode="auto">
          <a:xfrm>
            <a:off x="357002" y="2627173"/>
            <a:ext cx="3068039" cy="933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  <a:defRPr/>
            </a:pPr>
            <a:r>
              <a:rPr lang="ru-RU" sz="2400" b="1" dirty="0">
                <a:latin typeface="Arial"/>
                <a:ea typeface="Calibri"/>
                <a:cs typeface="Arial"/>
              </a:rPr>
              <a:t>СЕГОДНЯ </a:t>
            </a:r>
            <a:endParaRPr dirty="0"/>
          </a:p>
          <a:p>
            <a:pPr algn="just">
              <a:spcAft>
                <a:spcPts val="800"/>
              </a:spcAft>
              <a:defRPr/>
            </a:pPr>
            <a:r>
              <a:rPr lang="ru-RU" sz="2400" b="1" dirty="0">
                <a:latin typeface="Arial"/>
                <a:ea typeface="Calibri"/>
                <a:cs typeface="Arial"/>
              </a:rPr>
              <a:t>РАССМОТРИМ</a:t>
            </a:r>
            <a:endParaRPr dirty="0"/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33899" y="6048235"/>
            <a:ext cx="3038475" cy="61626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4236771" y="1811349"/>
            <a:ext cx="7511845" cy="3257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1. Взаимодействие с СФР: общие правила</a:t>
            </a:r>
          </a:p>
          <a:p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Проактивные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выплаты</a:t>
            </a:r>
          </a:p>
          <a:p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Изменения в правилах взаимодействия с СФР в 2026 году</a:t>
            </a:r>
          </a:p>
          <a:p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Налоговики передают в СФР данные для расчета больничных и пособий: что важно знать бухгалтерам. </a:t>
            </a:r>
            <a:endParaRPr lang="ru-R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Алгоритм расчета пособия по нетрудоспособности</a:t>
            </a:r>
          </a:p>
          <a:p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Расчетный период</a:t>
            </a:r>
            <a:endParaRPr lang="ru-R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7.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Налоговые аспекты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endParaRPr lang="ru-RU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0" y="2935"/>
            <a:ext cx="3453414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 dirty="0"/>
              <a:t>Аутсорсинг, которому доверяют</a:t>
            </a:r>
            <a:endParaRPr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3987397" y="2677196"/>
            <a:ext cx="820460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Взаимодействие с Социальным фондом России (СФР) регулируется рядом правил, которые касаются как страхователей (работодателей), так и других участников процесса.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Основные аспекты включают электронный документооборот, проактивные выплаты, сроки предоставления сведений и требования к электронной подписи.  </a:t>
            </a:r>
          </a:p>
          <a:p>
            <a:pPr lvl="0">
              <a:defRPr/>
            </a:pP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656197" y="2752011"/>
            <a:ext cx="312969" cy="31296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 bwMode="auto">
          <a:xfrm>
            <a:off x="157943" y="2505257"/>
            <a:ext cx="331370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ВЗАИМОДЕЙСТВИЕ С СФР: ОБЩИЕ ПРАВИЛА</a:t>
            </a:r>
          </a:p>
          <a:p>
            <a:pPr lvl="0">
              <a:defRPr/>
            </a:pP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0" y="2935"/>
            <a:ext cx="3453414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 dirty="0"/>
              <a:t>Аутсорсинг, которому доверяют</a:t>
            </a:r>
            <a:endParaRPr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3910290" y="536205"/>
            <a:ext cx="8204603" cy="5924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Электронный документооборот (ЭДО</a:t>
            </a:r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СФР рекомендует страхователям переходить на электронное взаимодействие.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Основные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способы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Социальный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электронный документооборот (СЭДО)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— бесплатный сервис, который можно подключить, в том числе, через программы 1С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Через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оператора ЭДО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—  необходимо выбрать оператора, заключить с ним договор и направить в территориальное подразделение СФР заявление на присоединение к системе ЭДО, подписанное усиленной квалифицированной электронной подписью (УКЭП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Через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личный кабинет страхователя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— требует регистрации в Единой системе идентификации и аутентификации (ЕСИА).</a:t>
            </a:r>
          </a:p>
          <a:p>
            <a:pPr lvl="0">
              <a:defRPr/>
            </a:pP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157943" y="2505257"/>
            <a:ext cx="331370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ВЗАИМОДЕЙСТВИЕ С СФР: ОБЩИЕ ПРАВИЛА</a:t>
            </a:r>
          </a:p>
        </p:txBody>
      </p:sp>
    </p:spTree>
    <p:extLst>
      <p:ext uri="{BB962C8B-B14F-4D97-AF65-F5344CB8AC3E}">
        <p14:creationId xmlns:p14="http://schemas.microsoft.com/office/powerpoint/2010/main" val="3656014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0" y="0"/>
            <a:ext cx="3453414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3870017" y="2359476"/>
            <a:ext cx="7796747" cy="2139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 5 сентября 2025 года приём отчётности переведён на 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Единую цифровую платформу (ЕЦП)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Использование операторов ЭДО для передачи отчётности больше не допускается.  Для подписания документов в системе ЭДО используется УКЭП, выданная аккредитованным удостоверяющим центром. 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000" dirty="0">
              <a:latin typeface="Arial"/>
              <a:cs typeface="Arial"/>
            </a:endParaRPr>
          </a:p>
          <a:p>
            <a:pPr>
              <a:defRPr/>
            </a:pP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157943" y="2505257"/>
            <a:ext cx="331370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ВЗАИМОДЕЙСТВИЕ С СФР: ОБЩИЕ ПРАВИЛА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652324" y="2348772"/>
            <a:ext cx="312969" cy="31296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0" y="2030"/>
            <a:ext cx="3453414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3900223" y="1229839"/>
            <a:ext cx="7976413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2022 года многие пособия выплачиваются в проактивном (беззаявительном) порядке. </a:t>
            </a:r>
            <a:endParaRPr lang="ru-RU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Это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означает, что СФР получает сведения для начисления пособий напрямую из внешних источников: </a:t>
            </a:r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открытии больничного листа информация поступает из медучреждения,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рождении ребёнка — из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ЗАГСа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Работнику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не нужно подавать заявление на выплату больничных, пособия по беременности и родам, единовременного пособия при рождении ребёнка.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Однако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он может подавать заявления работодателю о предоставлении отпуска по беременности и родам, а затем — по уходу за ребёнком до трёх лет.  </a:t>
            </a:r>
          </a:p>
          <a:p>
            <a:pPr>
              <a:defRPr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16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357002" y="2307644"/>
            <a:ext cx="3068039" cy="1431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smtClean="0"/>
              <a:t> </a:t>
            </a:r>
          </a:p>
          <a:p>
            <a:r>
              <a:rPr lang="ru-RU" sz="2400" b="1" dirty="0" smtClean="0"/>
              <a:t>ПРОАКТИВНЫЕ ВЫПЛАТЫ</a:t>
            </a:r>
            <a:endParaRPr lang="ru-RU" sz="2400" dirty="0" smtClean="0"/>
          </a:p>
          <a:p>
            <a:pPr lvl="0">
              <a:defRPr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0" y="2030"/>
            <a:ext cx="3453414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3900223" y="1229839"/>
            <a:ext cx="7976413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Сроки предоставления </a:t>
            </a:r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сведений</a:t>
            </a:r>
            <a:endParaRPr lang="en-US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назначения ежемесячного пособия по уходу за ребёнком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работодатель обязан направить в СФР сведения в течение трёх рабочих дней с даты подачи сотрудником заявления о назначении пособия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При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сложных родах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СФР может сообщить работодателю о новом электронном больничном и запросить информацию для выплаты пособия. Работодатель должен разместить её в информационной системе фонда в течение трёх рабочих дней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Если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сотрудник в период получения ежемесячного пособия утратит право на него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работодатель должен уведомить об этом фонд в срок не позднее трёх рабочих дней с даты, когда ему стало известно о таком факте.</a:t>
            </a:r>
          </a:p>
          <a:p>
            <a:pPr>
              <a:defRPr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16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357002" y="2307644"/>
            <a:ext cx="3068039" cy="1431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smtClean="0"/>
              <a:t> </a:t>
            </a:r>
          </a:p>
          <a:p>
            <a:r>
              <a:rPr lang="ru-RU" sz="2400" b="1" dirty="0" smtClean="0"/>
              <a:t>ПРОАКТИВНЫЕ ВЫПЛАТЫ</a:t>
            </a:r>
            <a:endParaRPr lang="ru-RU" sz="2400" dirty="0" smtClean="0"/>
          </a:p>
          <a:p>
            <a:pPr lvl="0">
              <a:defRPr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9256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0" y="2030"/>
            <a:ext cx="3453414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3810416" y="708670"/>
            <a:ext cx="7976413" cy="5647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Дополнительные </a:t>
            </a:r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требования</a:t>
            </a:r>
            <a:endParaRPr lang="en-US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Электронная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отчётность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— обязательна для страхователей с численностью работников более 11 человек. Отчёты формируются в электронном виде, подписываются УКЭП и направляются по телекоммуникационным каналам связи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1 сентября 2026 года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СФР не будет принимать отчётность, подписанную квалифицированным сертификатом электронной подписи без установки определённых параметров («Согласование ключей», «Шифрование данных», «Шифрование ключа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»).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взаимодействия с СФР при представлении сведений для ведения индивидуального (персонифицированного) учёта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необходимо полномочие SFR_000001 «Сведения для ведения индивидуального (персонифицированного) учёта и сведения о начисленных страховых взносах на ОСС от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НСиПЗ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» либо вышестоящее.</a:t>
            </a:r>
          </a:p>
        </p:txBody>
      </p:sp>
      <p:sp>
        <p:nvSpPr>
          <p:cNvPr id="11" name="TextBox 10"/>
          <p:cNvSpPr txBox="1"/>
          <p:nvPr/>
        </p:nvSpPr>
        <p:spPr bwMode="auto">
          <a:xfrm>
            <a:off x="357002" y="2307644"/>
            <a:ext cx="3068039" cy="1431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smtClean="0"/>
              <a:t> </a:t>
            </a:r>
          </a:p>
          <a:p>
            <a:r>
              <a:rPr lang="ru-RU" sz="2400" b="1" dirty="0" smtClean="0"/>
              <a:t>ПРОАКТИВНЫЕ ВЫПЛАТЫ</a:t>
            </a:r>
            <a:endParaRPr lang="ru-RU" sz="2400" dirty="0" smtClean="0"/>
          </a:p>
          <a:p>
            <a:pPr lvl="0">
              <a:defRPr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0892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3592258" y="1081600"/>
            <a:ext cx="8327832" cy="450277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0" y="0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bg2"/>
              </a:solidFill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 bwMode="auto">
          <a:xfrm>
            <a:off x="3749581" y="1847964"/>
            <a:ext cx="8170509" cy="297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 январе 2026 года были внесены изменения в порядок и условия направления и представления по требованию территориального органа СФР в электронном виде по телекоммуникационным каналам связи документов, предусмотренных Законом №125-ФЗ, Законом №255-ФЗ. </a:t>
            </a:r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частности, ФГИС «Единая интегрированная информационная система „Соцстрах“» заменена на ГИС «Единая централизованная цифровая платформа в социальной сфере».</a:t>
            </a:r>
            <a:r>
              <a:rPr lang="ru-RU" dirty="0"/>
              <a:t>  </a:t>
            </a:r>
          </a:p>
          <a:p>
            <a:pPr algn="just">
              <a:defRPr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3596320" y="1081599"/>
            <a:ext cx="8331700" cy="49503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TextBox 13"/>
          <p:cNvSpPr txBox="1"/>
          <p:nvPr/>
        </p:nvSpPr>
        <p:spPr bwMode="auto">
          <a:xfrm>
            <a:off x="57150" y="2560737"/>
            <a:ext cx="3464158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smtClean="0"/>
              <a:t>ИЗМЕНЕНИЯ </a:t>
            </a:r>
          </a:p>
          <a:p>
            <a:r>
              <a:rPr lang="ru-RU" sz="2400" b="1" dirty="0" smtClean="0"/>
              <a:t>В ПРАВИЛАХ ВЗАИМОДЕЙСТВИЯ С СФР В 2026 ГОДУ</a:t>
            </a:r>
            <a:endParaRPr lang="ru-RU" sz="2400" dirty="0" smtClean="0"/>
          </a:p>
          <a:p>
            <a:pPr lvl="0">
              <a:defRPr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899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0" y="0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bg2"/>
              </a:solidFill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 bwMode="auto">
          <a:xfrm>
            <a:off x="3638262" y="813648"/>
            <a:ext cx="817050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Правила взаимодействия СФР</a:t>
            </a:r>
            <a:endParaRPr lang="ru-RU" sz="1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Правила взаимодействия СФР со страхователями по оформлению пособий, утверждены постановлением Правительства от 23.11.2021 № 2010 и действуют с 2024 года.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Как работать с Социальным фондом в 2026 году – расскажем подробнее.</a:t>
            </a: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ru-RU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Сокращение запросов в СФР </a:t>
            </a:r>
            <a:endParaRPr lang="ru-RU" sz="1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СФР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прекратил отправку запросов страхователям о суммах выплат в расчетном периоде, связанных с временной нетрудоспособностью, отпуском по беременности и родам, и отпуском по уходу за ребенком. Это право исключено из соответствующих пунктов Правил, утвержденных постановлением Правительства от 23.11.2021 № 2010, согласно изменениям от 26.12.2023 № 2312. </a:t>
            </a:r>
            <a:endParaRPr lang="ru-RU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Сведения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о зарплате и иных вознаграждениях сотрудника для расчета пособий теперь собирает СФР самостоятельно, используя данные индивидуального учета в системах обязательного пенсионного и социального страхования (п. 13 Правил). </a:t>
            </a:r>
          </a:p>
        </p:txBody>
      </p:sp>
      <p:sp>
        <p:nvSpPr>
          <p:cNvPr id="13" name="TextBox 12"/>
          <p:cNvSpPr txBox="1"/>
          <p:nvPr/>
        </p:nvSpPr>
        <p:spPr bwMode="auto">
          <a:xfrm>
            <a:off x="57150" y="2560737"/>
            <a:ext cx="3464158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smtClean="0"/>
              <a:t>ИЗМЕНЕНИЯ </a:t>
            </a:r>
          </a:p>
          <a:p>
            <a:r>
              <a:rPr lang="ru-RU" sz="2400" b="1" dirty="0" smtClean="0"/>
              <a:t>В ПРАВИЛАХ ВЗАИМОДЕЙСТВИЯ С СФР В 2026 ГОДУ</a:t>
            </a:r>
            <a:endParaRPr lang="ru-RU" sz="2400" dirty="0" smtClean="0"/>
          </a:p>
          <a:p>
            <a:pPr lvl="0">
              <a:defRPr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5529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3594192" y="1210812"/>
            <a:ext cx="8327832" cy="4436373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0" y="0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bg2"/>
              </a:solidFill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 bwMode="auto">
          <a:xfrm>
            <a:off x="3708329" y="1694415"/>
            <a:ext cx="8170509" cy="389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Правила перерасчета пособий СФР </a:t>
            </a:r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СФР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производится перерасчет пособий на основе уточненных данных о заработке за предыдущие годы.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Пересчет пособия осуществляется при поступлении уточненных сведений из ФНС, которые отражаются в индивидуальном учете в системах обязательного пенсионного и социального страхования.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Информация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об уточненном размере пособия направляется в личный кабинет застрахованного лица на едином портале.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Сведения о зарплате и иных выплатах также передаются страхователю.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3590324" y="1186060"/>
            <a:ext cx="8331700" cy="49503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TextBox 12"/>
          <p:cNvSpPr txBox="1"/>
          <p:nvPr/>
        </p:nvSpPr>
        <p:spPr bwMode="auto">
          <a:xfrm>
            <a:off x="13964" y="2490281"/>
            <a:ext cx="3464158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smtClean="0"/>
              <a:t>ИЗМЕНЕНИЯ </a:t>
            </a:r>
          </a:p>
          <a:p>
            <a:r>
              <a:rPr lang="ru-RU" sz="2400" b="1" dirty="0" smtClean="0"/>
              <a:t>В ПРАВИЛАХ ВЗАИМОДЕЙСТВИЯ С СФР В 2026 ГОДУ</a:t>
            </a:r>
            <a:endParaRPr lang="ru-RU" sz="2400" dirty="0" smtClean="0"/>
          </a:p>
          <a:p>
            <a:pPr lvl="0">
              <a:defRPr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71185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3594192" y="982214"/>
            <a:ext cx="8327832" cy="5345109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0" y="0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bg2"/>
              </a:solidFill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 bwMode="auto">
          <a:xfrm>
            <a:off x="3751515" y="1168230"/>
            <a:ext cx="8170509" cy="5370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 от СФР для оплаты первых 3 дней </a:t>
            </a:r>
            <a:r>
              <a:rPr lang="ru-RU" sz="1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больничного</a:t>
            </a:r>
          </a:p>
          <a:p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Правилах установлен порядок предоставления информации страхователям для расчета оплаты первых трех дней больничного,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которые страхователь оплачивает из своих средств </a:t>
            </a:r>
            <a:endParaRPr lang="ru-RU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(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п. 1 ч. 2 ст. 3 Закона от 29.12.2006 № 255-ФЗ). </a:t>
            </a:r>
            <a:endParaRPr lang="ru-RU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СФР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направляет страхователям не только сведения о заработке, но и данные о количестве исключаемых календарных дней для расчета пособия по временной нетрудоспособности.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Эти сведения передаются страхователям электронно в срок не позднее трех рабочих дней со дня закрытия электронного больничного, согласно новому пункту 23.2 Правил.  </a:t>
            </a:r>
            <a:endParaRPr lang="ru-RU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Это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дни, которые приходятся на период приостановления действия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  трудового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договора в соответствии со статьей 351.7 ТК или прохождения государственной гражданской службы в соответствии со статьей 53.1 Закона от 27.07.2004 № 79-ФЗ.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3590324" y="924803"/>
            <a:ext cx="8331700" cy="49503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TextBox 12"/>
          <p:cNvSpPr txBox="1"/>
          <p:nvPr/>
        </p:nvSpPr>
        <p:spPr bwMode="auto">
          <a:xfrm>
            <a:off x="13964" y="2490281"/>
            <a:ext cx="3464158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smtClean="0"/>
              <a:t>ИЗМЕНЕНИЯ </a:t>
            </a:r>
          </a:p>
          <a:p>
            <a:r>
              <a:rPr lang="ru-RU" sz="2400" b="1" dirty="0" smtClean="0"/>
              <a:t>В ПРАВИЛАХ ВЗАИМОДЕЙСТВИЯ С СФР В 2026 ГОДУ</a:t>
            </a:r>
            <a:endParaRPr lang="ru-RU" sz="2400" dirty="0" smtClean="0"/>
          </a:p>
          <a:p>
            <a:pPr lvl="0">
              <a:defRPr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1950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3594192" y="982214"/>
            <a:ext cx="8327832" cy="5345109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0" y="0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bg2"/>
              </a:solidFill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 bwMode="auto">
          <a:xfrm>
            <a:off x="3751515" y="1168230"/>
            <a:ext cx="817050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Запрос СФР о начале отпуска по уходу за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ребенком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СФР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может запросить у сотрудника информацию о фактическом использовании отпуска по уходу за ребенком. Сотрудник обязан предоставить ответ на такой запрос в указанный в нем срок, который не может быть менее трех рабочих дней (п. 36 Правил). </a:t>
            </a:r>
            <a:endParaRPr lang="ru-RU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Предоставление сведений о застрахованном лице 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Сотрудник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предоставляет своему работодателю или заказчику по ГПД необходимые сведения о себе для выплаты пособия. Список сведений должен соответствовать форме, утвержденной СФР, в соответствии с пунктом 6 Правил по выбору на бумажном или электронном носителе. </a:t>
            </a:r>
            <a:endParaRPr lang="ru-RU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Сроки сообщения об ошибке в больничном 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СФР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обязан сообщить медучреждению об ошибке в электронном больничном в течение пяти рабочих дней со дня выявления нарушения. Данное требование позволяет оперативно исправлять ошибки (п. 11 Правил).</a:t>
            </a: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3590324" y="924803"/>
            <a:ext cx="8331700" cy="49503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TextBox 12"/>
          <p:cNvSpPr txBox="1"/>
          <p:nvPr/>
        </p:nvSpPr>
        <p:spPr bwMode="auto">
          <a:xfrm>
            <a:off x="13964" y="2490281"/>
            <a:ext cx="3464158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smtClean="0"/>
              <a:t>ИЗМЕНЕНИЯ </a:t>
            </a:r>
          </a:p>
          <a:p>
            <a:r>
              <a:rPr lang="ru-RU" sz="2400" b="1" dirty="0" smtClean="0"/>
              <a:t>В ПРАВИЛАХ ВЗАИМОДЕЙСТВИЯ С СФР В 2026 ГОДУ</a:t>
            </a:r>
            <a:endParaRPr lang="ru-RU" sz="2400" dirty="0" smtClean="0"/>
          </a:p>
          <a:p>
            <a:pPr lvl="0">
              <a:defRPr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7558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3551006" y="935727"/>
            <a:ext cx="8327832" cy="5334444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0" y="0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bg2"/>
              </a:solidFill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 bwMode="auto">
          <a:xfrm>
            <a:off x="3708329" y="1191858"/>
            <a:ext cx="817050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Новый порядок при отсутствии </a:t>
            </a:r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сведений</a:t>
            </a:r>
            <a:endParaRPr lang="ru-RU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В действующих Правилах сохранен общий порядок выплаты единовременного пособия при рождении ребенка, осуществляемый без подачи заявления.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Данные для начисления пособия извлекаются из Единого государственного реестра записей актов гражданского состояния и запрашиваются фондом (п. 26 Правил). </a:t>
            </a:r>
            <a:endParaRPr lang="ru-RU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Если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СФР не располагает достаточными сведениями для назначения единовременного пособия при рождении ребенка, сотрудник может обратиться к страхователю (работодателю или заказчику по ГПД) для получения пособия (п. 32.2 Правил).  </a:t>
            </a:r>
            <a:endParaRPr lang="ru-RU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Чтобы получить пособие через страхователя, сотрудник подает ему: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сведения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и документы, необходимые для назначения и выплаты пособия;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сведения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о застрахованном лице. </a:t>
            </a: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13" name="TextBox 12"/>
          <p:cNvSpPr txBox="1"/>
          <p:nvPr/>
        </p:nvSpPr>
        <p:spPr bwMode="auto">
          <a:xfrm>
            <a:off x="13964" y="2490281"/>
            <a:ext cx="3464158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smtClean="0"/>
              <a:t>ИЗМЕНЕНИЯ </a:t>
            </a:r>
          </a:p>
          <a:p>
            <a:r>
              <a:rPr lang="ru-RU" sz="2400" b="1" dirty="0" smtClean="0"/>
              <a:t>В ПРАВИЛАХ ВЗАИМОДЕЙСТВИЯ С СФР В 2026 ГОДУ</a:t>
            </a:r>
            <a:endParaRPr lang="ru-RU" sz="2400" dirty="0" smtClean="0"/>
          </a:p>
          <a:p>
            <a:pPr lvl="0">
              <a:defRPr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0608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0" y="0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bg2"/>
              </a:solidFill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 bwMode="auto">
          <a:xfrm>
            <a:off x="3720987" y="796794"/>
            <a:ext cx="8170509" cy="592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Список сведений и документов для назначения и выплаты единовременно пособия приведен в пункте 28 Порядка, утвержденного приказом Минтруда от 29.09.2020 № </a:t>
            </a:r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668н </a:t>
            </a:r>
          </a:p>
          <a:p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Сотрудник подает: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заявление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 назначении пособия;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справку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 рождении ребенка (детей), выданная органами ЗАГС;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справку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 места работы (службы) другого родителя о том, что пособие не назначалось;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свидетельство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 расторжении брака, если брак между родителями расторгнут;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сведения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подтверждающие совместное проживание на территории РФ ребенка с одним из родителей, если брак между родителями расторгнут.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Страхователь передает полученные от сотрудника сведения в СФР по месту своей регистрации.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Срок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— не позднее трех рабочих дней со дня их получения. </a:t>
            </a:r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Источник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: Постановление Правительства от 26.12.2023 № 2312. </a:t>
            </a:r>
          </a:p>
          <a:p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13964" y="2490281"/>
            <a:ext cx="3464158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smtClean="0"/>
              <a:t>ИЗМЕНЕНИЯ </a:t>
            </a:r>
          </a:p>
          <a:p>
            <a:r>
              <a:rPr lang="ru-RU" sz="2400" b="1" dirty="0" smtClean="0"/>
              <a:t>В ПРАВИЛАХ ВЗАИМОДЕЙСТВИЯ С СФР В 2026 ГОДУ</a:t>
            </a:r>
            <a:endParaRPr lang="ru-RU" sz="2400" dirty="0" smtClean="0"/>
          </a:p>
          <a:p>
            <a:pPr lvl="0">
              <a:defRPr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5332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0" y="0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bg2"/>
              </a:solidFill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 bwMode="auto">
          <a:xfrm>
            <a:off x="3701296" y="1324431"/>
            <a:ext cx="8170509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Данные о заработке и исключаемых периодах для расчета больничных и пособий автоматически передаются из налоговых органов в фонд.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Если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 СФР не хватает сведений для расчета пособий, он запросит их у работодателя. Ответ необходимо направить в течение трех рабочих дней. Список запрашиваемых документов зависит от вида пособий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Согласно Правил взаимодействия страхователей с СФР, утвержденных постановлением Правительства от 23.11.2021 № 2010. Порядок взаимодействия с фондом зависит от вида пособия.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На практике при взаимодействии с фондом по пособиям возникают сложные и нестандартные ситуации. СФР предлагает советы, которые помогут избежать ошибок в таких случаях. 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237138" y="1886124"/>
            <a:ext cx="3464158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НАЛОГОВИКИ ПЕРЕДАЮТ В СФР ДАННЫЕ ДЛЯ РАСЧЕТА БОЛЬНИЧНЫХ 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 ПОСОБИЙ: ЧТО ВАЖНО ЗНАТЬ БУХГАЛТЕРАМ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6499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0" y="0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bg2"/>
              </a:solidFill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 bwMode="auto">
          <a:xfrm>
            <a:off x="3675870" y="313255"/>
            <a:ext cx="817050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Какие проблемы и как их решать – </a:t>
            </a:r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рассмотрим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 таблице ниже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237138" y="1886124"/>
            <a:ext cx="3464158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НАЛОГОВИКИ ПЕРЕДАЮТ В СФР ДАННЫЕ ДЛЯ РАСЧЕТА БОЛЬНИЧНЫХ 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 ПОСОБИЙ: ЧТО ВАЖНО ЗНАТЬ БУХГАЛТЕРАМ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7564198"/>
              </p:ext>
            </p:extLst>
          </p:nvPr>
        </p:nvGraphicFramePr>
        <p:xfrm>
          <a:off x="3695309" y="1173476"/>
          <a:ext cx="8131629" cy="51868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84022">
                  <a:extLst>
                    <a:ext uri="{9D8B030D-6E8A-4147-A177-3AD203B41FA5}">
                      <a16:colId xmlns:a16="http://schemas.microsoft.com/office/drawing/2014/main" val="3228177233"/>
                    </a:ext>
                  </a:extLst>
                </a:gridCol>
                <a:gridCol w="5347607">
                  <a:extLst>
                    <a:ext uri="{9D8B030D-6E8A-4147-A177-3AD203B41FA5}">
                      <a16:colId xmlns:a16="http://schemas.microsoft.com/office/drawing/2014/main" val="4039288795"/>
                    </a:ext>
                  </a:extLst>
                </a:gridCol>
              </a:tblGrid>
              <a:tr h="1061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Проблема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08" marR="346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Решение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08" marR="34608" marT="0" marB="0"/>
                </a:tc>
                <a:extLst>
                  <a:ext uri="{0D108BD9-81ED-4DB2-BD59-A6C34878D82A}">
                    <a16:rowId xmlns:a16="http://schemas.microsoft.com/office/drawing/2014/main" val="3762929314"/>
                  </a:ext>
                </a:extLst>
              </a:tr>
              <a:tr h="6996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Сотрудник сообщил номер больничного, а от СФР ничего нет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08" marR="346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Инициируйте проактивный процесс — направьте в СФР сообщение 109 с номером ЛН. Фонд проверит информацию и запросит недостающие сведения для назначения пособия (сообщение 100</a:t>
                      </a: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).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08" marR="34608" marT="0" marB="0"/>
                </a:tc>
                <a:extLst>
                  <a:ext uri="{0D108BD9-81ED-4DB2-BD59-A6C34878D82A}">
                    <a16:rowId xmlns:a16="http://schemas.microsoft.com/office/drawing/2014/main" val="1670269090"/>
                  </a:ext>
                </a:extLst>
              </a:tr>
              <a:tr h="7429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запросе СФР средний заработок больше вашего расчета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08" marR="346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СФР определяет средний заработок с учетом доходов физлица, которые он получил от всех работодателей. Расхождение в большую сторону с вашими цифрами обоснованно, ничего менять не </a:t>
                      </a: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нужно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08" marR="34608" marT="0" marB="0"/>
                </a:tc>
                <a:extLst>
                  <a:ext uri="{0D108BD9-81ED-4DB2-BD59-A6C34878D82A}">
                    <a16:rowId xmlns:a16="http://schemas.microsoft.com/office/drawing/2014/main" val="1322760373"/>
                  </a:ext>
                </a:extLst>
              </a:tr>
              <a:tr h="4245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 сотрудника два больничных, но даты пересекаются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08" marR="346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ответе на запрос СФР по одному из больничных исключите дни пересечения из </a:t>
                      </a: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оплаты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08" marR="34608" marT="0" marB="0"/>
                </a:tc>
                <a:extLst>
                  <a:ext uri="{0D108BD9-81ED-4DB2-BD59-A6C34878D82A}">
                    <a16:rowId xmlns:a16="http://schemas.microsoft.com/office/drawing/2014/main" val="1994304411"/>
                  </a:ext>
                </a:extLst>
              </a:tr>
              <a:tr h="8891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 входящем запросе СФР указан неверный вид пособия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08" marR="346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ответ на запрос отправьте в СФР сообщение с признаком «Не подлежит оплате». Заново запустите проактивный процесс. Для этого направьте в СФР сообщение о страховом случае с верным видом </a:t>
                      </a:r>
                      <a:r>
                        <a:rPr lang="ru-RU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пособия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08" marR="34608" marT="0" marB="0"/>
                </a:tc>
                <a:extLst>
                  <a:ext uri="{0D108BD9-81ED-4DB2-BD59-A6C34878D82A}">
                    <a16:rowId xmlns:a16="http://schemas.microsoft.com/office/drawing/2014/main" val="1916866156"/>
                  </a:ext>
                </a:extLst>
              </a:tr>
              <a:tr h="7429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Травму на производстве подтвердили после оплаты ЛН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08" marR="346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Возобновите проактивный процесс — направьте в СФР сообщение 109 с признаком «Перерасчет». Фонд проверит информацию и запросит недостающие сведения для доплаты пособия (сообщение 100).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08" marR="34608" marT="0" marB="0"/>
                </a:tc>
                <a:extLst>
                  <a:ext uri="{0D108BD9-81ED-4DB2-BD59-A6C34878D82A}">
                    <a16:rowId xmlns:a16="http://schemas.microsoft.com/office/drawing/2014/main" val="1848474083"/>
                  </a:ext>
                </a:extLst>
              </a:tr>
              <a:tr h="4245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 одному больничному СФР по ошибке прислал два запроса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08" marR="346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 одному запросу СФР отправьте ответ со сведениями о пособии, а по второму – с признаком «Пособие не требуется»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08" marR="34608" marT="0" marB="0"/>
                </a:tc>
                <a:extLst>
                  <a:ext uri="{0D108BD9-81ED-4DB2-BD59-A6C34878D82A}">
                    <a16:rowId xmlns:a16="http://schemas.microsoft.com/office/drawing/2014/main" val="734075517"/>
                  </a:ext>
                </a:extLst>
              </a:tr>
              <a:tr h="5306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Получили запрос СФР по пособию при рождении ребенка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08" marR="3460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Ответьте на запрос фонда, даже если нет справки от второго родителя о неполучении пособия. Направьте ответ в течение двух рабочих дней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4608" marR="34608" marT="0" marB="0"/>
                </a:tc>
                <a:extLst>
                  <a:ext uri="{0D108BD9-81ED-4DB2-BD59-A6C34878D82A}">
                    <a16:rowId xmlns:a16="http://schemas.microsoft.com/office/drawing/2014/main" val="42852350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92866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0" y="0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bg2"/>
              </a:solidFill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 bwMode="auto">
          <a:xfrm>
            <a:off x="3610556" y="728620"/>
            <a:ext cx="8235823" cy="5992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 о </a:t>
            </a:r>
            <a:r>
              <a:rPr lang="ru-RU" sz="1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заработке</a:t>
            </a:r>
          </a:p>
          <a:p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Сведения о заработке для расчета пособий: обязанности СФР и действия </a:t>
            </a:r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Страхователя.</a:t>
            </a:r>
          </a:p>
          <a:p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18" lvl="1" indent="-285750">
              <a:buFont typeface="Arial" panose="020B0604020202020204" pitchFamily="34" charset="0"/>
              <a:buChar char="•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СФР самостоятельно собирает данные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087" lvl="2" indent="-285750">
              <a:buFont typeface="Wingdings" panose="05000000000000000000" pitchFamily="2" charset="2"/>
              <a:buChar char="ü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 основании информации персонифицированного учета</a:t>
            </a:r>
          </a:p>
          <a:p>
            <a:pPr marL="1200087" lvl="2" indent="-285750">
              <a:buFont typeface="Wingdings" panose="05000000000000000000" pitchFamily="2" charset="2"/>
              <a:buChar char="ü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Из систем обязательного пенсионного и социального страхования</a:t>
            </a:r>
          </a:p>
          <a:p>
            <a:pPr marL="1200087" lvl="2" indent="-285750">
              <a:buFont typeface="Wingdings" panose="05000000000000000000" pitchFamily="2" charset="2"/>
              <a:buChar char="ü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 соответствии с п. 13 Правил, утв. постановлением Правительства № 2010 от 23.11.2021</a:t>
            </a:r>
          </a:p>
          <a:p>
            <a:pPr marL="742918" lvl="1" indent="-285750">
              <a:buFont typeface="Arial" panose="020B0604020202020204" pitchFamily="34" charset="0"/>
              <a:buChar char="•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Цель сбора сведений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Расчет трех видов 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пособий: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57255" lvl="3" indent="-285750">
              <a:buFont typeface="Wingdings" panose="05000000000000000000" pitchFamily="2" charset="2"/>
              <a:buChar char="ü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 временной нетрудоспособности</a:t>
            </a:r>
          </a:p>
          <a:p>
            <a:pPr marL="1657255" lvl="3" indent="-285750">
              <a:buFont typeface="Wingdings" panose="05000000000000000000" pitchFamily="2" charset="2"/>
              <a:buChar char="ü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 беременности и родам</a:t>
            </a:r>
          </a:p>
          <a:p>
            <a:pPr marL="1657255" lvl="3" indent="-285750">
              <a:buFont typeface="Wingdings" panose="05000000000000000000" pitchFamily="2" charset="2"/>
              <a:buChar char="ü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Ежемесячного пособия по уходу за ребенком</a:t>
            </a:r>
          </a:p>
          <a:p>
            <a:pPr marL="742918" lvl="1" indent="-285750">
              <a:buFont typeface="Arial" panose="020B0604020202020204" pitchFamily="34" charset="0"/>
              <a:buChar char="•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Действия при нулевом заработке от СФР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Если фонд прислал нулевые данные:</a:t>
            </a:r>
          </a:p>
          <a:p>
            <a:pPr marL="1657255" lvl="3" indent="-285750">
              <a:buFont typeface="Wingdings" panose="05000000000000000000" pitchFamily="2" charset="2"/>
              <a:buChar char="ü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 программе 1С заполните документ 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«Ответ на запрос СФР для расчета пособия»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Установите переключатель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«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Основной источник сведений для </a:t>
            </a:r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расчета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» → «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Данные страхователя из учетного документа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lvl="3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Направьте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 в СФР корректные сведения о заработке</a:t>
            </a:r>
          </a:p>
          <a:p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237138" y="1886124"/>
            <a:ext cx="3464158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НАЛОГОВИКИ ПЕРЕДАЮТ В СФР ДАННЫЕ ДЛЯ РАСЧЕТА БОЛЬНИЧНЫХ 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 ПОСОБИЙ: ЧТО ВАЖНО ЗНАТЬ БУХГАЛТЕРАМ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743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0" y="0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bg2"/>
              </a:solidFill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 bwMode="auto">
          <a:xfrm>
            <a:off x="3601123" y="536205"/>
            <a:ext cx="8235823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Исключаемые </a:t>
            </a:r>
            <a:r>
              <a:rPr lang="ru-RU" sz="1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периоды</a:t>
            </a:r>
          </a:p>
          <a:p>
            <a:r>
              <a:rPr lang="ru-RU" sz="1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После того как вы сообщили в СФР данные об исключаемых периодах, фонд вправе запросить подтверждение. </a:t>
            </a:r>
            <a:endParaRPr lang="ru-RU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Направьте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в фонд копии документов в течение пяти рабочих дней электронно через СЭДО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(п. 10 Правил, утвержденных постановлением Правительства от 23.11.2021 № 2010).  </a:t>
            </a:r>
            <a:endParaRPr lang="ru-RU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Помимо справок от предыдущих работодателей исключаемые периоды можно подтвердить справкой о пособиях из личного кабинета физлица на сайте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СФР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lk.sfr.gov.ru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Еще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один вариант – сотрудник может получить справку, если лично обратится в клиентскую службу Социального фонда. </a:t>
            </a:r>
            <a:endParaRPr lang="ru-RU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После оформления больничного фонд пришлет работодателю предзаполненные сведения для назначения пособия по беременности и родам и запросит недостающие. Сведения, которые запросит фонд, перечислены в подпункте «б» пункта 22 Правил, утвержденного постановлением Правительства от 23.11.2021 № 2010. </a:t>
            </a:r>
          </a:p>
          <a:p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237138" y="1886124"/>
            <a:ext cx="3464158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НАЛОГОВИКИ ПЕРЕДАЮТ В СФР ДАННЫЕ ДЛЯ РАСЧЕТА БОЛЬНИЧНЫХ 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 ПОСОБИЙ: ЧТО ВАЖНО ЗНАТЬ БУХГАЛТЕРАМ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4370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0" y="0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bg2"/>
              </a:solidFill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 bwMode="auto">
          <a:xfrm>
            <a:off x="3601123" y="645010"/>
            <a:ext cx="8464423" cy="5893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 вправе запросить сведения: </a:t>
            </a:r>
            <a:endParaRPr lang="ru-RU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дате начала отпуска по беременности и родам;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продолжительности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страхового стажа на день начала отпуска по беременности и родам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замене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календарных лет (календарного года);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районном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коэффициенте;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продолжительности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рабочего времени на момент наступления декрета;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количестве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календарных дней, приходящихся на период освобождения сотрудника от работы с полным или частичным сохранением зарплаты, если на сохраняемую зарплату за этот период страховые взносы на случай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ВНиМ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не начислялись, в расчетном периоде у данного страхователя. </a:t>
            </a:r>
          </a:p>
          <a:p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237138" y="1886124"/>
            <a:ext cx="3464158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НАЛОГОВИКИ ПЕРЕДАЮТ В СФР ДАННЫЕ ДЛЯ РАСЧЕТА БОЛЬНИЧНЫХ 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 ПОСОБИЙ: ЧТО ВАЖНО ЗНАТЬ БУХГАЛТЕРАМ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4313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0" y="0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bg2"/>
              </a:solidFill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 bwMode="auto">
          <a:xfrm>
            <a:off x="3601123" y="645010"/>
            <a:ext cx="8464423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Бухгалтер передает в фонд запрашиваемые сведения,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если сотрудница подала заявление на декретный отпуск (ст. 255 ТК). </a:t>
            </a:r>
            <a:endParaRPr lang="ru-RU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Если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заявления нет, отпуск по беременности и родам, а также пособие сотруднице не положено. </a:t>
            </a:r>
            <a:endParaRPr lang="ru-RU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Бухгалтер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должен сообщить фонду через систему электронного документооборота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о том, что отпуск по беременности и родам еще не начался. </a:t>
            </a:r>
            <a:endParaRPr lang="ru-RU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Когда сотрудница подаст заявление об отпуске по беременности и родам, бухгалтер в течение трех рабочих дней должен разместить в системе СФР информацию для назначения пособия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. Это следует из пункта 7, подпункта «б» пункта 22 Правил, утвержденных постановлением Правительства от 23.11.2021 № 2010. </a:t>
            </a:r>
            <a:endParaRPr lang="ru-RU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При сложных родах фонд сообщит работодателю о новом электронном больничном и запросит у работодателя информацию для выплаты пособия.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Бухгалтер должен разместить ее в информационной системе фонда в течение трех рабочих дней (ч. 8 ст. 13 Закона от 29.12.2006 № 255-ФЗ).</a:t>
            </a:r>
          </a:p>
          <a:p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237138" y="1886124"/>
            <a:ext cx="3464158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НАЛОГОВИКИ ПЕРЕДАЮТ В СФР ДАННЫЕ ДЛЯ РАСЧЕТА БОЛЬНИЧНЫХ 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 ПОСОБИЙ: ЧТО ВАЖНО ЗНАТЬ БУХГАЛТЕРАМ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4297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0" y="0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bg2"/>
              </a:solidFill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161059" y="2305615"/>
            <a:ext cx="353801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АЛГОРИТМ </a:t>
            </a: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РАСЧЕТА </a:t>
            </a: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ПОСОБИЯ ПО НЕТРУДОСПОСОБ-НОСТИ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3191123"/>
              </p:ext>
            </p:extLst>
          </p:nvPr>
        </p:nvGraphicFramePr>
        <p:xfrm>
          <a:off x="4038606" y="1156778"/>
          <a:ext cx="6686079" cy="433778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891987">
                  <a:extLst>
                    <a:ext uri="{9D8B030D-6E8A-4147-A177-3AD203B41FA5}">
                      <a16:colId xmlns:a16="http://schemas.microsoft.com/office/drawing/2014/main" val="3549707265"/>
                    </a:ext>
                  </a:extLst>
                </a:gridCol>
                <a:gridCol w="3593594">
                  <a:extLst>
                    <a:ext uri="{9D8B030D-6E8A-4147-A177-3AD203B41FA5}">
                      <a16:colId xmlns:a16="http://schemas.microsoft.com/office/drawing/2014/main" val="4031801100"/>
                    </a:ext>
                  </a:extLst>
                </a:gridCol>
                <a:gridCol w="2200498">
                  <a:extLst>
                    <a:ext uri="{9D8B030D-6E8A-4147-A177-3AD203B41FA5}">
                      <a16:colId xmlns:a16="http://schemas.microsoft.com/office/drawing/2014/main" val="2535932691"/>
                    </a:ext>
                  </a:extLst>
                </a:gridCol>
              </a:tblGrid>
              <a:tr h="611005">
                <a:tc>
                  <a:txBody>
                    <a:bodyPr/>
                    <a:lstStyle/>
                    <a:p>
                      <a:pPr marL="12065" algn="ctr">
                        <a:lnSpc>
                          <a:spcPct val="115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400" spc="-2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Этап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0" marR="1905" algn="ctr">
                        <a:lnSpc>
                          <a:spcPct val="115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400" spc="-1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Операция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4630" marR="193675" indent="324485" algn="ctr">
                        <a:lnSpc>
                          <a:spcPct val="105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Статья 14 Закона</a:t>
                      </a:r>
                      <a:r>
                        <a:rPr lang="en-US" sz="1400" spc="-9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r>
                        <a:rPr lang="en-US" sz="1400" spc="-95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255-ФЗ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235670128"/>
                  </a:ext>
                </a:extLst>
              </a:tr>
              <a:tr h="557874">
                <a:tc>
                  <a:txBody>
                    <a:bodyPr/>
                    <a:lstStyle/>
                    <a:p>
                      <a:pPr marL="12065" marR="635" algn="l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400" b="1" spc="-5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</a:t>
                      </a:r>
                      <a:r>
                        <a:rPr lang="en-US" sz="1400" b="1" spc="-5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US" sz="1400" b="1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Определение</a:t>
                      </a:r>
                      <a:r>
                        <a:rPr lang="en-US" sz="1400" b="1" spc="-3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расчетного</a:t>
                      </a:r>
                      <a:r>
                        <a:rPr lang="en-US" sz="1400" b="1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периода</a:t>
                      </a:r>
                      <a:r>
                        <a:rPr lang="en-US" sz="1400" b="1" spc="-3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(РП)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2230" marR="50165" algn="l">
                        <a:lnSpc>
                          <a:spcPct val="115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Часть</a:t>
                      </a:r>
                      <a:r>
                        <a:rPr lang="en-US" sz="1400" b="1" spc="-5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2177689"/>
                  </a:ext>
                </a:extLst>
              </a:tr>
              <a:tr h="247129"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209177"/>
                  </a:ext>
                </a:extLst>
              </a:tr>
              <a:tr h="577448">
                <a:tc>
                  <a:txBody>
                    <a:bodyPr/>
                    <a:lstStyle/>
                    <a:p>
                      <a:pPr marL="12065" marR="635" algn="l">
                        <a:lnSpc>
                          <a:spcPct val="115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ru-RU" sz="1400" b="1" spc="-5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</a:t>
                      </a:r>
                      <a:r>
                        <a:rPr lang="ru-RU" sz="1400" b="1" spc="-5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spc="-5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" algn="l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Определение</a:t>
                      </a:r>
                      <a:r>
                        <a:rPr lang="ru-RU" sz="1400" b="1" spc="-6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среднего</a:t>
                      </a:r>
                      <a:r>
                        <a:rPr lang="ru-RU" sz="1400" b="1" spc="-6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заработка</a:t>
                      </a:r>
                      <a:r>
                        <a:rPr lang="ru-RU" sz="1400" b="1" spc="-5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r>
                        <a:rPr lang="ru-RU" sz="1400" b="1" spc="-6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базы</a:t>
                      </a:r>
                      <a:r>
                        <a:rPr lang="ru-RU" sz="1400" b="1" spc="-6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</a:t>
                      </a:r>
                      <a:r>
                        <a:rPr lang="ru-RU" sz="1400" b="1" spc="-6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исчисления</a:t>
                      </a:r>
                      <a:r>
                        <a:rPr lang="ru-RU" sz="1400" b="1" spc="-6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пособия</a:t>
                      </a:r>
                      <a:r>
                        <a:rPr lang="ru-RU" sz="1400" b="1" spc="-6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(СЗ)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2230" marR="48260" algn="l">
                        <a:lnSpc>
                          <a:spcPct val="115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400" b="1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Части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62230" algn="l">
                        <a:lnSpc>
                          <a:spcPct val="11500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1.1,</a:t>
                      </a:r>
                      <a:r>
                        <a:rPr lang="en-US" sz="1400" b="1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2, 2.1, 2.2,</a:t>
                      </a:r>
                      <a:r>
                        <a:rPr lang="en-US" sz="1400" b="1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spc="-2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540341"/>
                  </a:ext>
                </a:extLst>
              </a:tr>
              <a:tr h="247129"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584958"/>
                  </a:ext>
                </a:extLst>
              </a:tr>
              <a:tr h="538299">
                <a:tc>
                  <a:txBody>
                    <a:bodyPr/>
                    <a:lstStyle/>
                    <a:p>
                      <a:pPr marL="12065" marR="635" algn="l">
                        <a:lnSpc>
                          <a:spcPct val="115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ru-RU" sz="1400" b="1" spc="-5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</a:t>
                      </a:r>
                      <a:r>
                        <a:rPr lang="en-US" sz="1400" b="1" spc="-5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" algn="l">
                        <a:lnSpc>
                          <a:spcPct val="115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ru-RU" sz="1400" b="1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Расчет</a:t>
                      </a:r>
                      <a:r>
                        <a:rPr lang="ru-RU" sz="1400" b="1" spc="-6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среднего</a:t>
                      </a:r>
                      <a:r>
                        <a:rPr lang="ru-RU" sz="1400" b="1" spc="-7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дневного</a:t>
                      </a:r>
                      <a:r>
                        <a:rPr lang="ru-RU" sz="1400" b="1" spc="-6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заработка</a:t>
                      </a:r>
                      <a:r>
                        <a:rPr lang="ru-RU" sz="1400" b="1" spc="-6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(СЗдн)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2230" marR="48895" algn="l">
                        <a:lnSpc>
                          <a:spcPct val="115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Части</a:t>
                      </a:r>
                      <a:r>
                        <a:rPr lang="en-US" sz="1400" b="1" spc="37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</a:t>
                      </a:r>
                      <a:r>
                        <a:rPr lang="en-US" sz="1400" b="1" spc="-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3.2,</a:t>
                      </a:r>
                      <a:r>
                        <a:rPr lang="en-US" sz="1400" b="1" spc="-1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spc="-2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3645880"/>
                  </a:ext>
                </a:extLst>
              </a:tr>
              <a:tr h="247129"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999147"/>
                  </a:ext>
                </a:extLst>
              </a:tr>
              <a:tr h="547387">
                <a:tc>
                  <a:txBody>
                    <a:bodyPr/>
                    <a:lstStyle/>
                    <a:p>
                      <a:pPr marL="12065" marR="635" algn="l">
                        <a:lnSpc>
                          <a:spcPct val="115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ru-RU" sz="1400" b="1" spc="-5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</a:t>
                      </a:r>
                      <a:r>
                        <a:rPr lang="en-US" sz="1400" b="1" spc="-5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" algn="l">
                        <a:lnSpc>
                          <a:spcPct val="115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Расчет</a:t>
                      </a:r>
                      <a:r>
                        <a:rPr lang="en-US" sz="1400" b="1" spc="-8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дневного</a:t>
                      </a:r>
                      <a:r>
                        <a:rPr lang="en-US" sz="1400" b="1" spc="-7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пособия</a:t>
                      </a:r>
                      <a:r>
                        <a:rPr lang="en-US" sz="1400" b="1" spc="-7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(Пдн)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2230" marR="48895" algn="l">
                        <a:lnSpc>
                          <a:spcPct val="115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Части</a:t>
                      </a:r>
                      <a:r>
                        <a:rPr lang="en-US" sz="1400" b="1" spc="37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</a:t>
                      </a:r>
                      <a:r>
                        <a:rPr lang="en-US" sz="1400" b="1" spc="-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6.1,</a:t>
                      </a:r>
                      <a:r>
                        <a:rPr lang="en-US" sz="1400" b="1" spc="-1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spc="-2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6.2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61733"/>
                  </a:ext>
                </a:extLst>
              </a:tr>
              <a:tr h="247129"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147789"/>
                  </a:ext>
                </a:extLst>
              </a:tr>
              <a:tr h="517257">
                <a:tc>
                  <a:txBody>
                    <a:bodyPr/>
                    <a:lstStyle/>
                    <a:p>
                      <a:pPr marL="12065" marR="1270" algn="l">
                        <a:lnSpc>
                          <a:spcPct val="115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ru-RU" sz="1400" b="1" spc="-5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</a:t>
                      </a:r>
                      <a:r>
                        <a:rPr lang="en-US" sz="1400" b="1" spc="-5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270" algn="l">
                        <a:lnSpc>
                          <a:spcPct val="115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Расчет</a:t>
                      </a:r>
                      <a:r>
                        <a:rPr lang="ru-RU" sz="1400" b="1" spc="-1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пособия</a:t>
                      </a:r>
                      <a:r>
                        <a:rPr lang="ru-RU" sz="1400" b="1" spc="-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</a:t>
                      </a:r>
                      <a:r>
                        <a:rPr lang="ru-RU" sz="1400" b="1" spc="-9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временной</a:t>
                      </a:r>
                      <a:r>
                        <a:rPr lang="ru-RU" sz="1400" b="1" spc="-10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нетрудоспособности</a:t>
                      </a:r>
                      <a:r>
                        <a:rPr lang="ru-RU" sz="1400" b="1" spc="-8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(Пнетр)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2230" marR="48260" algn="l">
                        <a:lnSpc>
                          <a:spcPct val="115000"/>
                        </a:lnSpc>
                        <a:spcBef>
                          <a:spcPts val="385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Части</a:t>
                      </a:r>
                      <a:r>
                        <a:rPr lang="en-US" sz="1400" b="1" spc="-1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en-US" sz="1400" b="1" spc="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</a:t>
                      </a:r>
                      <a:r>
                        <a:rPr lang="en-US" sz="1400" b="1" spc="-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spc="-2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6.1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42797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30982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0" y="0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bg2"/>
              </a:solidFill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 bwMode="auto">
          <a:xfrm>
            <a:off x="3720987" y="1061357"/>
            <a:ext cx="8370320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Общий 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расчетный период – 2 календарных года, предшествующих году наступления временной </a:t>
            </a:r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нетрудоспособности</a:t>
            </a:r>
          </a:p>
          <a:p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Можно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заменить предшествующими (ближайшими) годы, в течение которых: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был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отпуск по беременности и родам и (или) в отпуск по уходу за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ребенком</a:t>
            </a:r>
          </a:p>
          <a:p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было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приостановлено действие трудового договора в соответствии со статьей 351.7 ТК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РФ</a:t>
            </a:r>
          </a:p>
          <a:p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была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приостановлена государственная гражданской службы в соответствии со статьей 53.1 Федерального закона от 27.07.2004 № 79-ФЗ «О государственной гражданской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службе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Российской Федерации»</a:t>
            </a:r>
          </a:p>
          <a:p>
            <a:endParaRPr lang="ru-RU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Замена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лет расчетного периода на предшествующие должна приводить к увеличению размера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пособия.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357002" y="2640350"/>
            <a:ext cx="353801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РАСЧЕТНЫЙ</a:t>
            </a: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ПЕРИОД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719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0" y="0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bg2"/>
              </a:solidFill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 bwMode="auto">
          <a:xfrm>
            <a:off x="4235337" y="935727"/>
            <a:ext cx="83703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таблице представлены возможности замены лет:</a:t>
            </a:r>
          </a:p>
          <a:p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2752838"/>
              </p:ext>
            </p:extLst>
          </p:nvPr>
        </p:nvGraphicFramePr>
        <p:xfrm>
          <a:off x="4528813" y="1582058"/>
          <a:ext cx="6354529" cy="469050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868129">
                  <a:extLst>
                    <a:ext uri="{9D8B030D-6E8A-4147-A177-3AD203B41FA5}">
                      <a16:colId xmlns:a16="http://schemas.microsoft.com/office/drawing/2014/main" val="3576212977"/>
                    </a:ext>
                  </a:extLst>
                </a:gridCol>
                <a:gridCol w="4474028">
                  <a:extLst>
                    <a:ext uri="{9D8B030D-6E8A-4147-A177-3AD203B41FA5}">
                      <a16:colId xmlns:a16="http://schemas.microsoft.com/office/drawing/2014/main" val="1861881625"/>
                    </a:ext>
                  </a:extLst>
                </a:gridCol>
                <a:gridCol w="1012372">
                  <a:extLst>
                    <a:ext uri="{9D8B030D-6E8A-4147-A177-3AD203B41FA5}">
                      <a16:colId xmlns:a16="http://schemas.microsoft.com/office/drawing/2014/main" val="4039784689"/>
                    </a:ext>
                  </a:extLst>
                </a:gridCol>
              </a:tblGrid>
              <a:tr h="385266">
                <a:tc>
                  <a:txBody>
                    <a:bodyPr/>
                    <a:lstStyle/>
                    <a:p>
                      <a:pPr marL="13970" algn="ctr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1000"/>
                        </a:spcAft>
                      </a:pPr>
                      <a:r>
                        <a:rPr lang="ru-RU" sz="1300" spc="-25" dirty="0">
                          <a:effectLst/>
                        </a:rPr>
                        <a:t>Год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4" marR="61734" marT="0" marB="0"/>
                </a:tc>
                <a:tc>
                  <a:txBody>
                    <a:bodyPr/>
                    <a:lstStyle/>
                    <a:p>
                      <a:pPr marL="15240" marR="635" algn="ctr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1000"/>
                        </a:spcAft>
                      </a:pPr>
                      <a:r>
                        <a:rPr lang="ru-RU" sz="1300" dirty="0">
                          <a:effectLst/>
                        </a:rPr>
                        <a:t>Наличие</a:t>
                      </a:r>
                      <a:r>
                        <a:rPr lang="ru-RU" sz="1300" spc="-55" dirty="0">
                          <a:effectLst/>
                        </a:rPr>
                        <a:t> </a:t>
                      </a:r>
                      <a:r>
                        <a:rPr lang="ru-RU" sz="1300" spc="-10" dirty="0">
                          <a:effectLst/>
                        </a:rPr>
                        <a:t>отпуска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4" marR="61734" marT="0" marB="0"/>
                </a:tc>
                <a:tc>
                  <a:txBody>
                    <a:bodyPr/>
                    <a:lstStyle/>
                    <a:p>
                      <a:pPr marL="14605" algn="ctr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1000"/>
                        </a:spcAft>
                      </a:pPr>
                      <a:r>
                        <a:rPr lang="ru-RU" sz="1300" spc="-10" dirty="0">
                          <a:effectLst/>
                        </a:rPr>
                        <a:t>Замена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34" marR="61734" marT="0" marB="0"/>
                </a:tc>
                <a:extLst>
                  <a:ext uri="{0D108BD9-81ED-4DB2-BD59-A6C34878D82A}">
                    <a16:rowId xmlns:a16="http://schemas.microsoft.com/office/drawing/2014/main" val="1384398993"/>
                  </a:ext>
                </a:extLst>
              </a:tr>
              <a:tr h="556064">
                <a:tc>
                  <a:txBody>
                    <a:bodyPr/>
                    <a:lstStyle/>
                    <a:p>
                      <a:pPr marL="13970" marR="1905" algn="l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1000"/>
                        </a:spcAft>
                      </a:pPr>
                      <a:r>
                        <a:rPr lang="ru-RU" sz="1400" b="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34" marR="6173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l">
                        <a:lnSpc>
                          <a:spcPct val="105000"/>
                        </a:lnSpc>
                        <a:spcBef>
                          <a:spcPts val="380"/>
                        </a:spcBef>
                        <a:spcAft>
                          <a:spcPts val="1000"/>
                        </a:spcAft>
                      </a:pPr>
                      <a:r>
                        <a:rPr lang="ru-RU" sz="1400" b="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Отпуск</a:t>
                      </a:r>
                      <a:r>
                        <a:rPr lang="ru-RU" sz="1400" b="0" spc="-8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</a:t>
                      </a:r>
                      <a:r>
                        <a:rPr lang="ru-RU" sz="1400" b="0" spc="-8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уходу: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01.01.2025 – 03.02.2025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34" marR="6173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475"/>
                        </a:spcBef>
                        <a:spcAft>
                          <a:spcPts val="100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14605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Можно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34" marR="6173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6476885"/>
                  </a:ext>
                </a:extLst>
              </a:tr>
              <a:tr h="556064">
                <a:tc>
                  <a:txBody>
                    <a:bodyPr/>
                    <a:lstStyle/>
                    <a:p>
                      <a:pPr marL="13970" marR="1905" algn="l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1000"/>
                        </a:spcAft>
                      </a:pPr>
                      <a:r>
                        <a:rPr lang="ru-RU" sz="1400" b="0" spc="-2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ru-RU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34" marR="6173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l">
                        <a:lnSpc>
                          <a:spcPct val="105000"/>
                        </a:lnSpc>
                        <a:spcBef>
                          <a:spcPts val="380"/>
                        </a:spcBef>
                        <a:spcAft>
                          <a:spcPts val="1000"/>
                        </a:spcAft>
                      </a:pPr>
                      <a:r>
                        <a:rPr lang="ru-RU" sz="1400" b="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Отпуск</a:t>
                      </a:r>
                      <a:r>
                        <a:rPr lang="ru-RU" sz="1400" b="0" spc="-8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</a:t>
                      </a:r>
                      <a:r>
                        <a:rPr lang="ru-RU" sz="1400" b="0" spc="-8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уходу: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01.01.2024 – 31.12.2024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34" marR="6173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475"/>
                        </a:spcBef>
                        <a:spcAft>
                          <a:spcPts val="1000"/>
                        </a:spcAft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14605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Можно</a:t>
                      </a:r>
                      <a:endParaRPr lang="ru-RU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34" marR="6173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0862072"/>
                  </a:ext>
                </a:extLst>
              </a:tr>
              <a:tr h="556064">
                <a:tc>
                  <a:txBody>
                    <a:bodyPr/>
                    <a:lstStyle/>
                    <a:p>
                      <a:pPr marL="13970" marR="1905" algn="l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1000"/>
                        </a:spcAft>
                      </a:pPr>
                      <a:r>
                        <a:rPr lang="ru-RU" sz="1400" b="0" spc="-2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ru-RU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34" marR="6173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240" marR="1270" algn="l">
                        <a:lnSpc>
                          <a:spcPct val="115000"/>
                        </a:lnSpc>
                        <a:spcBef>
                          <a:spcPts val="380"/>
                        </a:spcBef>
                        <a:spcAft>
                          <a:spcPts val="100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Отпуск</a:t>
                      </a:r>
                      <a:r>
                        <a:rPr lang="ru-RU" sz="1400" b="0" spc="-8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</a:t>
                      </a:r>
                      <a:r>
                        <a:rPr lang="ru-RU" sz="1400" b="0" spc="-8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уходу: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01.01.2023</a:t>
                      </a:r>
                      <a:r>
                        <a:rPr lang="ru-RU" sz="1400" b="0" spc="14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ru-RU" sz="1400" b="0" spc="17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31.12.2023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34" marR="6173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475"/>
                        </a:spcBef>
                        <a:spcAft>
                          <a:spcPts val="1000"/>
                        </a:spcAft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14605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Можно</a:t>
                      </a:r>
                      <a:endParaRPr lang="ru-RU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34" marR="6173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33668"/>
                  </a:ext>
                </a:extLst>
              </a:tr>
              <a:tr h="959851">
                <a:tc>
                  <a:txBody>
                    <a:bodyPr/>
                    <a:lstStyle/>
                    <a:p>
                      <a:pPr marL="13970" marR="1905" algn="l">
                        <a:lnSpc>
                          <a:spcPct val="115000"/>
                        </a:lnSpc>
                        <a:spcBef>
                          <a:spcPts val="360"/>
                        </a:spcBef>
                        <a:spcAft>
                          <a:spcPts val="1000"/>
                        </a:spcAft>
                      </a:pPr>
                      <a:r>
                        <a:rPr lang="ru-RU" sz="1400" b="0" spc="-2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ru-RU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34" marR="6173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240" marR="1905" algn="l">
                        <a:lnSpc>
                          <a:spcPct val="105000"/>
                        </a:lnSpc>
                        <a:spcBef>
                          <a:spcPts val="380"/>
                        </a:spcBef>
                        <a:spcAft>
                          <a:spcPts val="100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Отпуск</a:t>
                      </a:r>
                      <a:r>
                        <a:rPr lang="ru-RU" sz="1400" b="0" spc="-9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</a:t>
                      </a:r>
                      <a:r>
                        <a:rPr lang="ru-RU" sz="1400" b="0" spc="-9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беременности</a:t>
                      </a:r>
                      <a:r>
                        <a:rPr lang="ru-RU" sz="1400" b="0" spc="-9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</a:t>
                      </a:r>
                      <a:r>
                        <a:rPr lang="ru-RU" sz="1400" b="0" spc="-9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родам: </a:t>
                      </a:r>
                      <a:r>
                        <a:rPr lang="ru-RU" sz="1400" b="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01.01.2022</a:t>
                      </a:r>
                      <a:r>
                        <a:rPr lang="ru-RU" sz="1400" b="0" spc="-9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ru-RU" sz="1400" b="0" spc="-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04.05.2022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R="703580" algn="l">
                        <a:lnSpc>
                          <a:spcPct val="105000"/>
                        </a:lnSpc>
                        <a:spcBef>
                          <a:spcPts val="5"/>
                        </a:spcBef>
                        <a:spcAft>
                          <a:spcPts val="1000"/>
                        </a:spcAft>
                      </a:pPr>
                      <a:r>
                        <a:rPr lang="ru-RU" sz="1400" b="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Отпуск</a:t>
                      </a:r>
                      <a:r>
                        <a:rPr lang="ru-RU" sz="1400" b="0" spc="-8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</a:t>
                      </a:r>
                      <a:r>
                        <a:rPr lang="ru-RU" sz="1400" b="0" spc="-8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уходу: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04.05.2022 – 31.12.2022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34" marR="6173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570"/>
                        </a:spcBef>
                        <a:spcAft>
                          <a:spcPts val="1000"/>
                        </a:spcAft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14605" algn="l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1000"/>
                        </a:spcAft>
                      </a:pPr>
                      <a:r>
                        <a:rPr lang="ru-RU" sz="1400" b="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Можно</a:t>
                      </a:r>
                      <a:endParaRPr lang="ru-RU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34" marR="6173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8687235"/>
                  </a:ext>
                </a:extLst>
              </a:tr>
              <a:tr h="567496">
                <a:tc>
                  <a:txBody>
                    <a:bodyPr/>
                    <a:lstStyle/>
                    <a:p>
                      <a:pPr marL="13970" marR="1905" algn="l">
                        <a:lnSpc>
                          <a:spcPct val="115000"/>
                        </a:lnSpc>
                        <a:spcBef>
                          <a:spcPts val="360"/>
                        </a:spcBef>
                        <a:spcAft>
                          <a:spcPts val="1000"/>
                        </a:spcAft>
                      </a:pPr>
                      <a:r>
                        <a:rPr lang="ru-RU" sz="1400" b="0" spc="-2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ru-RU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34" marR="6173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380"/>
                        </a:spcBef>
                        <a:spcAft>
                          <a:spcPts val="100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Отпуск</a:t>
                      </a:r>
                      <a:r>
                        <a:rPr lang="ru-RU" sz="1400" b="0" spc="-8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</a:t>
                      </a:r>
                      <a:r>
                        <a:rPr lang="ru-RU" sz="1400" b="0" spc="-8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беременности: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27.11.2021</a:t>
                      </a:r>
                      <a:r>
                        <a:rPr lang="ru-RU" sz="1400" b="0" spc="8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ru-RU" sz="1400" b="0" spc="13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31.12.2021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34" marR="6173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480"/>
                        </a:spcBef>
                        <a:spcAft>
                          <a:spcPts val="100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14605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Можно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34" marR="6173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635991"/>
                  </a:ext>
                </a:extLst>
              </a:tr>
              <a:tr h="370073">
                <a:tc>
                  <a:txBody>
                    <a:bodyPr/>
                    <a:lstStyle/>
                    <a:p>
                      <a:pPr marL="13970" marR="1905" algn="l">
                        <a:lnSpc>
                          <a:spcPct val="115000"/>
                        </a:lnSpc>
                        <a:spcBef>
                          <a:spcPts val="360"/>
                        </a:spcBef>
                        <a:spcAft>
                          <a:spcPts val="1000"/>
                        </a:spcAft>
                      </a:pPr>
                      <a:r>
                        <a:rPr lang="ru-RU" sz="1400" b="0" spc="-2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ru-RU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34" marR="6173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240" marR="635" algn="l">
                        <a:lnSpc>
                          <a:spcPct val="115000"/>
                        </a:lnSpc>
                        <a:spcBef>
                          <a:spcPts val="385"/>
                        </a:spcBef>
                        <a:spcAft>
                          <a:spcPts val="1000"/>
                        </a:spcAft>
                      </a:pPr>
                      <a:r>
                        <a:rPr lang="ru-RU" sz="1400" b="0" spc="-2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34" marR="6173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05" marR="635" algn="l">
                        <a:lnSpc>
                          <a:spcPct val="115000"/>
                        </a:lnSpc>
                        <a:spcBef>
                          <a:spcPts val="385"/>
                        </a:spcBef>
                        <a:spcAft>
                          <a:spcPts val="1000"/>
                        </a:spcAft>
                      </a:pPr>
                      <a:r>
                        <a:rPr lang="ru-RU" sz="1400" b="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Нельзя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34" marR="6173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0082894"/>
                  </a:ext>
                </a:extLst>
              </a:tr>
              <a:tr h="385266">
                <a:tc>
                  <a:txBody>
                    <a:bodyPr/>
                    <a:lstStyle/>
                    <a:p>
                      <a:pPr marL="13970" marR="1905" algn="l">
                        <a:lnSpc>
                          <a:spcPct val="115000"/>
                        </a:lnSpc>
                        <a:spcBef>
                          <a:spcPts val="365"/>
                        </a:spcBef>
                        <a:spcAft>
                          <a:spcPts val="1000"/>
                        </a:spcAft>
                      </a:pPr>
                      <a:r>
                        <a:rPr lang="ru-RU" sz="1400" b="0" spc="-2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ru-RU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34" marR="6173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240" marR="635" algn="l">
                        <a:lnSpc>
                          <a:spcPct val="115000"/>
                        </a:lnSpc>
                        <a:spcBef>
                          <a:spcPts val="385"/>
                        </a:spcBef>
                        <a:spcAft>
                          <a:spcPts val="1000"/>
                        </a:spcAft>
                      </a:pPr>
                      <a:r>
                        <a:rPr lang="ru-RU" sz="1400" b="0" spc="-2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34" marR="6173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05" marR="635" algn="l">
                        <a:lnSpc>
                          <a:spcPct val="115000"/>
                        </a:lnSpc>
                        <a:spcBef>
                          <a:spcPts val="385"/>
                        </a:spcBef>
                        <a:spcAft>
                          <a:spcPts val="1000"/>
                        </a:spcAft>
                      </a:pPr>
                      <a:r>
                        <a:rPr lang="ru-RU" sz="1400" b="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Нельзя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1734" marR="61734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7462600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 bwMode="auto">
          <a:xfrm>
            <a:off x="357002" y="2640350"/>
            <a:ext cx="353801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РАСЧЕТНЫЙ</a:t>
            </a: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ПЕРИОД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6864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0" y="0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bg2"/>
              </a:solidFill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 bwMode="auto">
          <a:xfrm>
            <a:off x="4252014" y="1228397"/>
            <a:ext cx="734943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Период получения пособия не всегда совпадает с периодом отпуска по уходу за ребенком</a:t>
            </a:r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Работник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вправе выйти из отпуска по уходу за ребенком на работу ранее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достижения ребенком возраста полутора лет с сохранением права на ежемесячное пособия (часть 2 статьи 11.1 Закона № 255-ФЗ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При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решении вопроса о возможности замены календарных лет (года) расчетного периода необходимо учитывать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что период с даты выхода на работу не относится к периоду отпуска по уходу за ребенком (Письмо СФР от 20.12.2024 N 14-20/64386).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357002" y="2640350"/>
            <a:ext cx="353801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РАСЧЕТНЫЙ</a:t>
            </a: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ПЕРИОД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548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0" y="0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bg2"/>
              </a:solidFill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 bwMode="auto">
          <a:xfrm>
            <a:off x="3895012" y="562858"/>
            <a:ext cx="7799607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Замена календарных лет в расчетном периоде в двух </a:t>
            </a:r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вариантах</a:t>
            </a:r>
          </a:p>
          <a:p>
            <a:pPr lvl="1"/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Когда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пособие еще не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назначено:</a:t>
            </a:r>
          </a:p>
          <a:p>
            <a:pPr lvl="1"/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Работник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подает Заявление о замене расчетного периода работодателю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Работодатель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ответе на проактивный запрос сведений меняет годы расчетного периода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СФР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закрывает первичный процесс и направляет новый запрос сведений.</a:t>
            </a:r>
          </a:p>
          <a:p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годы ранее 2019 г. заработок в запросе будет равен нулю: страхователь сам проставляет сумму заработка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Когда пособие уже назначено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1"/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Работник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представил Заявление после назначения пособия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Работодатель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течение 5 рабочих дней инициирует перерасчет пособия: направляет в СФР сообщение «Информация о жизненных событиях»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СФР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направляет запрос сведений, в ответе на который надо указать причину перерасчета и внести сведения о замене лет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Работодатель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(и СФР) производят перерасчет назначенного пособия, но не более чем за три года, предшествующих дню подачи заявления работником</a:t>
            </a:r>
          </a:p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357002" y="2640350"/>
            <a:ext cx="353801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РАСЧЕТНЫЙ</a:t>
            </a: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ПЕРИОД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5210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0" y="0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bg2"/>
              </a:solidFill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 bwMode="auto">
          <a:xfrm>
            <a:off x="3895012" y="1248658"/>
            <a:ext cx="7799607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Форма Заявления о замене календарных лет (календарного года) в расчетном периоде утверждена Приказом СФР от 22.04.2024 № 643</a:t>
            </a:r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Выплаты в расчетном периоде начислены несколькими страхователями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Пособие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назначает и выплачивает один страхователь: в запросе сведений указывают общую сумму выплат, произведенных в расчетном периоде всеми страхователями, но не более предельной величины базы для начисления страховых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взносов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Пособие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назначают и выплачивают несколько страхователей (на основном месте работы, на работе по совместительству, по месту заключения договора ГПХ): в запросе указывают.</a:t>
            </a:r>
          </a:p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357002" y="2640350"/>
            <a:ext cx="353801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РАСЧЕТНЫЙ</a:t>
            </a: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ПЕРИОД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7829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0" y="0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bg2"/>
              </a:solidFill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 bwMode="auto">
          <a:xfrm>
            <a:off x="3720987" y="385886"/>
            <a:ext cx="7799607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Средний заработок – сумма для расчета </a:t>
            </a:r>
            <a:r>
              <a:rPr lang="ru-RU" sz="1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пособия</a:t>
            </a:r>
          </a:p>
          <a:p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Сумма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вознаграждений и иных выплат, которые включены в базу для начисления страховых взносов, – не более предельной величины базы, установленной на календарный год расчетного периода, – в общем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случае:</a:t>
            </a:r>
          </a:p>
          <a:p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МРОТ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х 24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– минимальный средний заработок, если в расчетном периоде не было выплат либо средняя сумма выплат, приходящаяся на один месяц, меньше МРОТ, установленного на день начала временной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нетрудоспособности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МРОТ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х РК х 24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– минимальный средний заработок лица, работающего в местностях, где к заработной плате применяют районные коэффициенты (РК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МРОТ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х Продолжительность рабочего времени х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</a:p>
          <a:p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МРОТ х РК х Продолжительность рабочего времени х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24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минимальный средний заработок, если на день начала нетрудоспособности работнику установлено неполное рабочее время.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357002" y="2640350"/>
            <a:ext cx="353801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РАСЧЕТНЫЙ</a:t>
            </a: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ПЕРИОД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2620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0" y="0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bg2"/>
              </a:solidFill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357002" y="2640350"/>
            <a:ext cx="353801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РАСЧЕТНЫЙ</a:t>
            </a: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ПЕРИОД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3786301" y="1628507"/>
            <a:ext cx="7799607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Средний дневной </a:t>
            </a:r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заработок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СЗдн = СЗ :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730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Из 730 вычитают календарные дни, приходящиеся на период приостановления действия трудового договора в соответствии со статьей 351.7 ТК РФ или приостановления государственной гражданской службы в соответствии со статьей 53.1 Федерального закона от 27.07.2004 № 79-ФЗ «О государственной гражданской службе Российской Федерации»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9775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0" y="0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bg2"/>
              </a:solidFill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357002" y="2640350"/>
            <a:ext cx="353801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РАСЧЕТНЫЙ</a:t>
            </a: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ПЕРИОД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3720987" y="536205"/>
            <a:ext cx="7799607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Дневное пособие в зависимости от страхового стажа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2481738"/>
              </p:ext>
            </p:extLst>
          </p:nvPr>
        </p:nvGraphicFramePr>
        <p:xfrm>
          <a:off x="3740386" y="1031083"/>
          <a:ext cx="8027421" cy="274245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553142">
                  <a:extLst>
                    <a:ext uri="{9D8B030D-6E8A-4147-A177-3AD203B41FA5}">
                      <a16:colId xmlns:a16="http://schemas.microsoft.com/office/drawing/2014/main" val="1315781272"/>
                    </a:ext>
                  </a:extLst>
                </a:gridCol>
                <a:gridCol w="1641022">
                  <a:extLst>
                    <a:ext uri="{9D8B030D-6E8A-4147-A177-3AD203B41FA5}">
                      <a16:colId xmlns:a16="http://schemas.microsoft.com/office/drawing/2014/main" val="3067181330"/>
                    </a:ext>
                  </a:extLst>
                </a:gridCol>
                <a:gridCol w="2294164">
                  <a:extLst>
                    <a:ext uri="{9D8B030D-6E8A-4147-A177-3AD203B41FA5}">
                      <a16:colId xmlns:a16="http://schemas.microsoft.com/office/drawing/2014/main" val="2359378554"/>
                    </a:ext>
                  </a:extLst>
                </a:gridCol>
                <a:gridCol w="2539093">
                  <a:extLst>
                    <a:ext uri="{9D8B030D-6E8A-4147-A177-3AD203B41FA5}">
                      <a16:colId xmlns:a16="http://schemas.microsoft.com/office/drawing/2014/main" val="1243398796"/>
                    </a:ext>
                  </a:extLst>
                </a:gridCol>
              </a:tblGrid>
              <a:tr h="1107019">
                <a:tc rowSpan="2">
                  <a:txBody>
                    <a:bodyPr/>
                    <a:lstStyle/>
                    <a:p>
                      <a:pPr marL="14605" marR="1270" algn="ctr">
                        <a:lnSpc>
                          <a:spcPct val="115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40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Страховой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стаж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463550">
                        <a:lnSpc>
                          <a:spcPct val="115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40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Размер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96875">
                        <a:lnSpc>
                          <a:spcPct val="115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en-US" sz="140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пособия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07340" algn="ctr">
                        <a:lnSpc>
                          <a:spcPct val="115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Минимальный</a:t>
                      </a:r>
                      <a:r>
                        <a:rPr lang="ru-RU" sz="1400" spc="-2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размер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40665" algn="ctr">
                        <a:lnSpc>
                          <a:spcPct val="115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дневного</a:t>
                      </a:r>
                      <a:r>
                        <a:rPr lang="ru-RU" sz="1400" spc="-3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пособия,</a:t>
                      </a:r>
                      <a:r>
                        <a:rPr lang="ru-RU" sz="1400" spc="-5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875" marR="635" algn="ctr">
                        <a:lnSpc>
                          <a:spcPct val="115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Максимальный</a:t>
                      </a:r>
                      <a:r>
                        <a:rPr lang="ru-RU" sz="1400" spc="-5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размер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5875" marR="3175" algn="ctr">
                        <a:lnSpc>
                          <a:spcPct val="115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дневного</a:t>
                      </a:r>
                      <a:r>
                        <a:rPr lang="ru-RU" sz="1400" spc="-3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пособия,</a:t>
                      </a:r>
                      <a:r>
                        <a:rPr lang="ru-RU" sz="1400" spc="-5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929557"/>
                  </a:ext>
                </a:extLst>
              </a:tr>
              <a:tr h="4851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9050" marR="3175" algn="ctr">
                        <a:lnSpc>
                          <a:spcPct val="115000"/>
                        </a:lnSpc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r>
                        <a:rPr lang="en-US" sz="140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093</a:t>
                      </a:r>
                      <a:r>
                        <a:rPr lang="en-US" sz="1400" spc="2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</a:t>
                      </a:r>
                      <a:r>
                        <a:rPr lang="en-US" sz="1400" spc="1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r>
                        <a:rPr lang="en-US" sz="1400" spc="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r>
                        <a:rPr lang="en-US" sz="1400" spc="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730</a:t>
                      </a:r>
                      <a:r>
                        <a:rPr lang="en-US" sz="1400" spc="2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</a:t>
                      </a:r>
                      <a:r>
                        <a:rPr lang="en-US" sz="1400" spc="1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-2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%ст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875" marR="635" algn="ctr">
                        <a:lnSpc>
                          <a:spcPct val="115000"/>
                        </a:lnSpc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(2225</a:t>
                      </a:r>
                      <a:r>
                        <a:rPr lang="en-US" sz="1400" spc="1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  <a:r>
                        <a:rPr lang="en-US" sz="1400" spc="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r>
                        <a:rPr lang="en-US" sz="1400" spc="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2 759</a:t>
                      </a:r>
                      <a:r>
                        <a:rPr lang="en-US" sz="1400" spc="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000)</a:t>
                      </a:r>
                      <a:r>
                        <a:rPr lang="en-US" sz="1400" spc="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r>
                        <a:rPr lang="en-US" sz="1400" spc="1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730</a:t>
                      </a:r>
                      <a:r>
                        <a:rPr lang="en-US" sz="1400" spc="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</a:t>
                      </a:r>
                      <a:r>
                        <a:rPr lang="en-US" sz="1400" spc="1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-2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%ст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322140"/>
                  </a:ext>
                </a:extLst>
              </a:tr>
              <a:tr h="353060">
                <a:tc>
                  <a:txBody>
                    <a:bodyPr/>
                    <a:lstStyle/>
                    <a:p>
                      <a:pPr marL="91440">
                        <a:lnSpc>
                          <a:spcPct val="115000"/>
                        </a:lnSpc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Менее 5</a:t>
                      </a:r>
                      <a:r>
                        <a:rPr lang="en-US" sz="1400" spc="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-2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лет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15000"/>
                        </a:lnSpc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СЗдн</a:t>
                      </a:r>
                      <a:r>
                        <a:rPr lang="en-US" sz="1400" spc="-2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</a:t>
                      </a:r>
                      <a:r>
                        <a:rPr lang="en-US" sz="1400" spc="-5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-2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60%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635" algn="ctr">
                        <a:lnSpc>
                          <a:spcPct val="115000"/>
                        </a:lnSpc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400" strike="sngStrike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534,44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875" marR="635" algn="ctr">
                        <a:lnSpc>
                          <a:spcPct val="115000"/>
                        </a:lnSpc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</a:t>
                      </a:r>
                      <a:r>
                        <a:rPr lang="en-US" sz="140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096,44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9886433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marL="91440">
                        <a:lnSpc>
                          <a:spcPct val="115000"/>
                        </a:lnSpc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</a:t>
                      </a:r>
                      <a:r>
                        <a:rPr lang="en-US" sz="1400" spc="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en-US" sz="1400" spc="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</a:t>
                      </a:r>
                      <a:r>
                        <a:rPr lang="en-US" sz="1400" spc="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r>
                        <a:rPr lang="en-US" sz="1400" spc="1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-2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лет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15000"/>
                        </a:lnSpc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СЗдн</a:t>
                      </a:r>
                      <a:r>
                        <a:rPr lang="en-US" sz="1400" spc="-2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</a:t>
                      </a:r>
                      <a:r>
                        <a:rPr lang="en-US" sz="1400" spc="-5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-2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80%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635" algn="ctr">
                        <a:lnSpc>
                          <a:spcPct val="115000"/>
                        </a:lnSpc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400" strike="sngStrike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712,58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875" marR="635" algn="ctr">
                        <a:lnSpc>
                          <a:spcPct val="115000"/>
                        </a:lnSpc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</a:t>
                      </a:r>
                      <a:r>
                        <a:rPr lang="en-US" sz="140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461,92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7428633"/>
                  </a:ext>
                </a:extLst>
              </a:tr>
              <a:tr h="444808">
                <a:tc>
                  <a:txBody>
                    <a:bodyPr/>
                    <a:lstStyle/>
                    <a:p>
                      <a:pPr marL="91440">
                        <a:lnSpc>
                          <a:spcPct val="115000"/>
                        </a:lnSpc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r>
                        <a:rPr lang="en-US" sz="1400" spc="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лет</a:t>
                      </a:r>
                      <a:r>
                        <a:rPr lang="en-US" sz="1400" spc="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</a:t>
                      </a:r>
                      <a:r>
                        <a:rPr lang="en-US" sz="1400" spc="-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-2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более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" marR="635" algn="ctr">
                        <a:lnSpc>
                          <a:spcPct val="115000"/>
                        </a:lnSpc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СЗдн</a:t>
                      </a:r>
                      <a:r>
                        <a:rPr lang="en-US" sz="1400" spc="-3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</a:t>
                      </a:r>
                      <a:r>
                        <a:rPr lang="en-US" sz="1400" spc="-4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-2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15000"/>
                        </a:lnSpc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n-US" sz="14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890,73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15000"/>
                        </a:lnSpc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en-US" sz="1400" spc="1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827,40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0598007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 bwMode="auto">
          <a:xfrm>
            <a:off x="3854292" y="4082948"/>
            <a:ext cx="7799607" cy="2320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Минимальный размер дневного пособия не может быть меньше, чем результат деления МРОТ, установленного на день наступления временной нетрудоспособности (МРОТ х РК), на количество календарных дней в месяце, на который приходятся дни нетрудоспособности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январе – 873,97 руб. (27 093 : 31),</a:t>
            </a: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феврале – 967,61 руб. (27 093 : 28) и т.д.</a:t>
            </a: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7936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0" y="0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bg2"/>
              </a:solidFill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 dirty="0"/>
              <a:t>Аутсорсинг, которому доверяют</a:t>
            </a:r>
            <a:endParaRPr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357002" y="2640350"/>
            <a:ext cx="353801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РАСЧЕТНЫЙ</a:t>
            </a: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ПЕРИОД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4038607" y="695904"/>
            <a:ext cx="7799607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Расчет пособия с учетом минимального размера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5971751"/>
              </p:ext>
            </p:extLst>
          </p:nvPr>
        </p:nvGraphicFramePr>
        <p:xfrm>
          <a:off x="4038607" y="1425577"/>
          <a:ext cx="7538350" cy="435133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972115">
                  <a:extLst>
                    <a:ext uri="{9D8B030D-6E8A-4147-A177-3AD203B41FA5}">
                      <a16:colId xmlns:a16="http://schemas.microsoft.com/office/drawing/2014/main" val="556992022"/>
                    </a:ext>
                  </a:extLst>
                </a:gridCol>
                <a:gridCol w="727945">
                  <a:extLst>
                    <a:ext uri="{9D8B030D-6E8A-4147-A177-3AD203B41FA5}">
                      <a16:colId xmlns:a16="http://schemas.microsoft.com/office/drawing/2014/main" val="1337677266"/>
                    </a:ext>
                  </a:extLst>
                </a:gridCol>
                <a:gridCol w="972115">
                  <a:extLst>
                    <a:ext uri="{9D8B030D-6E8A-4147-A177-3AD203B41FA5}">
                      <a16:colId xmlns:a16="http://schemas.microsoft.com/office/drawing/2014/main" val="242414394"/>
                    </a:ext>
                  </a:extLst>
                </a:gridCol>
                <a:gridCol w="972115">
                  <a:extLst>
                    <a:ext uri="{9D8B030D-6E8A-4147-A177-3AD203B41FA5}">
                      <a16:colId xmlns:a16="http://schemas.microsoft.com/office/drawing/2014/main" val="2651103871"/>
                    </a:ext>
                  </a:extLst>
                </a:gridCol>
                <a:gridCol w="1051413">
                  <a:extLst>
                    <a:ext uri="{9D8B030D-6E8A-4147-A177-3AD203B41FA5}">
                      <a16:colId xmlns:a16="http://schemas.microsoft.com/office/drawing/2014/main" val="1920280920"/>
                    </a:ext>
                  </a:extLst>
                </a:gridCol>
                <a:gridCol w="1242447">
                  <a:extLst>
                    <a:ext uri="{9D8B030D-6E8A-4147-A177-3AD203B41FA5}">
                      <a16:colId xmlns:a16="http://schemas.microsoft.com/office/drawing/2014/main" val="1111678681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3607441391"/>
                    </a:ext>
                  </a:extLst>
                </a:gridCol>
              </a:tblGrid>
              <a:tr h="7680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065" marR="3175" algn="ctr">
                        <a:lnSpc>
                          <a:spcPct val="115000"/>
                        </a:lnSpc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en-US" sz="1400" spc="-2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СЗ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065" marR="1270" algn="ctr">
                        <a:lnSpc>
                          <a:spcPct val="115000"/>
                        </a:lnSpc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СЗдн</a:t>
                      </a:r>
                      <a:r>
                        <a:rPr lang="en-US" sz="1400" spc="-7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-5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2065" marR="1270" algn="ctr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r>
                        <a:rPr lang="en-US" sz="1400" spc="-1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СЗ</a:t>
                      </a:r>
                      <a:r>
                        <a:rPr lang="en-US" sz="1400" spc="-1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r>
                        <a:rPr lang="en-US" sz="1400" spc="-1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-2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335" marR="1270" algn="ctr">
                        <a:lnSpc>
                          <a:spcPct val="115000"/>
                        </a:lnSpc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ДП</a:t>
                      </a:r>
                      <a:r>
                        <a:rPr lang="en-US" sz="14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-5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3335" algn="ctr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r>
                        <a:rPr lang="en-US" sz="1400" spc="-1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СЗ</a:t>
                      </a:r>
                      <a:r>
                        <a:rPr lang="en-US" sz="1400" spc="-1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</a:t>
                      </a:r>
                      <a:r>
                        <a:rPr lang="en-US" sz="1400" spc="-2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%ст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15000"/>
                        </a:lnSpc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ДПмин</a:t>
                      </a:r>
                      <a:r>
                        <a:rPr lang="en-US" sz="1400" spc="-3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-5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2065" marR="635" algn="ctr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r>
                        <a:rPr lang="en-US" sz="1400" spc="-2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МРОТ</a:t>
                      </a:r>
                      <a:r>
                        <a:rPr lang="en-US" sz="1400" spc="-1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r>
                        <a:rPr lang="en-US" sz="14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-2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Дкал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2755" marR="92075" indent="-346075">
                        <a:lnSpc>
                          <a:spcPct val="103000"/>
                        </a:lnSpc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en-US" sz="14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</a:t>
                      </a:r>
                      <a:r>
                        <a:rPr lang="ru-RU" sz="14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4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52755" marR="92075" indent="-346075">
                        <a:lnSpc>
                          <a:spcPct val="103000"/>
                        </a:lnSpc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en-US" sz="14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дней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065" marR="1270" algn="ctr">
                        <a:lnSpc>
                          <a:spcPct val="115000"/>
                        </a:lnSpc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en-US" sz="140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Пособие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1954395"/>
                  </a:ext>
                </a:extLst>
              </a:tr>
              <a:tr h="321530">
                <a:tc>
                  <a:txBody>
                    <a:bodyPr/>
                    <a:lstStyle/>
                    <a:p>
                      <a:pPr marL="12065" marR="635" algn="ctr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Вариант</a:t>
                      </a:r>
                      <a:r>
                        <a:rPr lang="en-US" sz="1400" spc="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-5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15000"/>
                        </a:lnSpc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805</a:t>
                      </a:r>
                      <a:r>
                        <a:rPr lang="en-US" sz="1400" spc="-2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-2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15000"/>
                        </a:lnSpc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4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1102,74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335" marR="1905" algn="ctr">
                        <a:lnSpc>
                          <a:spcPct val="115000"/>
                        </a:lnSpc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400" spc="-2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60%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400" spc="-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809,19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62755436"/>
                  </a:ext>
                </a:extLst>
              </a:tr>
              <a:tr h="321530">
                <a:tc>
                  <a:txBody>
                    <a:bodyPr/>
                    <a:lstStyle/>
                    <a:p>
                      <a:pPr marL="12065" marR="635" algn="ctr">
                        <a:lnSpc>
                          <a:spcPct val="115000"/>
                        </a:lnSpc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4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Февраль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335" marR="635" algn="ctr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661,64</a:t>
                      </a:r>
                      <a:r>
                        <a:rPr lang="en-US" sz="1400" spc="-5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&lt;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US" sz="140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967,61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15000"/>
                        </a:lnSpc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400" spc="-5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15000"/>
                        </a:lnSpc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  <a:r>
                        <a:rPr lang="en-US" sz="14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935,22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954948328"/>
                  </a:ext>
                </a:extLst>
              </a:tr>
              <a:tr h="322101">
                <a:tc>
                  <a:txBody>
                    <a:bodyPr/>
                    <a:lstStyle/>
                    <a:p>
                      <a:pPr marL="12065" marR="1270" algn="ctr">
                        <a:lnSpc>
                          <a:spcPct val="115000"/>
                        </a:lnSpc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400" spc="-2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Март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335" marR="635" algn="ctr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661,64</a:t>
                      </a:r>
                      <a:r>
                        <a:rPr lang="en-US" sz="1400" spc="-5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&lt;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en-US" sz="140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873,97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15000"/>
                        </a:lnSpc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400" spc="-5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marR="1270" algn="ctr">
                        <a:lnSpc>
                          <a:spcPct val="115000"/>
                        </a:lnSpc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4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873,97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570858521"/>
                  </a:ext>
                </a:extLst>
              </a:tr>
              <a:tr h="252198"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310051"/>
                  </a:ext>
                </a:extLst>
              </a:tr>
              <a:tr h="322101">
                <a:tc>
                  <a:txBody>
                    <a:bodyPr/>
                    <a:lstStyle/>
                    <a:p>
                      <a:pPr marL="12065" marR="635" algn="ctr">
                        <a:lnSpc>
                          <a:spcPct val="115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Вариант</a:t>
                      </a:r>
                      <a:r>
                        <a:rPr lang="en-US" sz="1400" spc="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-5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15000"/>
                        </a:lnSpc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805</a:t>
                      </a:r>
                      <a:r>
                        <a:rPr lang="en-US" sz="14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-2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15000"/>
                        </a:lnSpc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4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1102,74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335" marR="1905" algn="ctr">
                        <a:lnSpc>
                          <a:spcPct val="115000"/>
                        </a:lnSpc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en-US" sz="1400" spc="-2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80%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15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400" spc="-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817,41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338687314"/>
                  </a:ext>
                </a:extLst>
              </a:tr>
              <a:tr h="321530">
                <a:tc>
                  <a:txBody>
                    <a:bodyPr/>
                    <a:lstStyle/>
                    <a:p>
                      <a:pPr marL="12065" marR="635" algn="ctr">
                        <a:lnSpc>
                          <a:spcPct val="115000"/>
                        </a:lnSpc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n-US" sz="14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Февраль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335" marR="635" algn="ctr">
                        <a:lnSpc>
                          <a:spcPct val="115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882,19</a:t>
                      </a:r>
                      <a:r>
                        <a:rPr lang="en-US" sz="1400" spc="-5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&lt;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15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4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967,61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15000"/>
                        </a:lnSpc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n-US" sz="1400" spc="-5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15000"/>
                        </a:lnSpc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  <a:r>
                        <a:rPr lang="en-US" sz="14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935,22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925898647"/>
                  </a:ext>
                </a:extLst>
              </a:tr>
              <a:tr h="322101">
                <a:tc>
                  <a:txBody>
                    <a:bodyPr/>
                    <a:lstStyle/>
                    <a:p>
                      <a:pPr marL="12065" marR="1270" algn="ctr">
                        <a:lnSpc>
                          <a:spcPct val="115000"/>
                        </a:lnSpc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n-US" sz="1400" spc="-2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Март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335" marR="635" algn="ctr">
                        <a:lnSpc>
                          <a:spcPct val="115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882,19</a:t>
                      </a:r>
                      <a:r>
                        <a:rPr lang="en-US" sz="14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-5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15000"/>
                        </a:lnSpc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n-US" sz="14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873,97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15000"/>
                        </a:lnSpc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n-US" sz="1400" spc="-5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marR="1270" algn="ctr">
                        <a:lnSpc>
                          <a:spcPct val="115000"/>
                        </a:lnSpc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n-US" sz="140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882,19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24956497"/>
                  </a:ext>
                </a:extLst>
              </a:tr>
              <a:tr h="252198"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634766"/>
                  </a:ext>
                </a:extLst>
              </a:tr>
              <a:tr h="322101">
                <a:tc>
                  <a:txBody>
                    <a:bodyPr/>
                    <a:lstStyle/>
                    <a:p>
                      <a:pPr marL="12065" marR="635" algn="ctr">
                        <a:lnSpc>
                          <a:spcPct val="115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Вариант</a:t>
                      </a:r>
                      <a:r>
                        <a:rPr lang="en-US" sz="1400" spc="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-5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15000"/>
                        </a:lnSpc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805</a:t>
                      </a:r>
                      <a:r>
                        <a:rPr lang="en-US" sz="1400" spc="-2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-2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15000"/>
                        </a:lnSpc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n-US" sz="14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1102,74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335" marR="635" algn="ctr">
                        <a:lnSpc>
                          <a:spcPct val="115000"/>
                        </a:lnSpc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n-US" sz="1400" spc="-2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15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400" spc="-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308,22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170939320"/>
                  </a:ext>
                </a:extLst>
              </a:tr>
              <a:tr h="504397">
                <a:tc>
                  <a:txBody>
                    <a:bodyPr/>
                    <a:lstStyle/>
                    <a:p>
                      <a:pPr marL="12065" marR="635" algn="ctr">
                        <a:lnSpc>
                          <a:spcPct val="115000"/>
                        </a:lnSpc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n-US" sz="14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Февраль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335" marR="2540" algn="ctr">
                        <a:lnSpc>
                          <a:spcPct val="115000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1102,74</a:t>
                      </a:r>
                      <a:r>
                        <a:rPr lang="en-US" sz="1400" spc="-11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-5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15000"/>
                        </a:lnSpc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n-US" sz="14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967,61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15000"/>
                        </a:lnSpc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n-US" sz="1400" spc="-5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0340" indent="-12065" algn="ctr">
                        <a:lnSpc>
                          <a:spcPct val="115000"/>
                        </a:lnSpc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</a:t>
                      </a:r>
                      <a:r>
                        <a:rPr lang="en-US" sz="140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205,48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66815346"/>
                  </a:ext>
                </a:extLst>
              </a:tr>
              <a:tr h="321530">
                <a:tc>
                  <a:txBody>
                    <a:bodyPr/>
                    <a:lstStyle/>
                    <a:p>
                      <a:pPr marL="12065" marR="1270" algn="ctr">
                        <a:lnSpc>
                          <a:spcPct val="115000"/>
                        </a:lnSpc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n-US" sz="1400" spc="-2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Март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335" marR="2540" algn="ctr">
                        <a:lnSpc>
                          <a:spcPct val="115000"/>
                        </a:lnSpc>
                        <a:spcBef>
                          <a:spcPts val="385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1102,74</a:t>
                      </a:r>
                      <a:r>
                        <a:rPr lang="en-US" sz="1400" spc="-12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spc="-5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15000"/>
                        </a:lnSpc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n-US" sz="14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873,97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15000"/>
                        </a:lnSpc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n-US" sz="1400" spc="-5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15000"/>
                        </a:lnSpc>
                        <a:spcBef>
                          <a:spcPts val="41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  <a:r>
                        <a:rPr lang="en-US" sz="140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102,74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56188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15935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0" y="0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bg2"/>
              </a:solidFill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357002" y="2640350"/>
            <a:ext cx="353801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РАСЧЕТНЫЙ</a:t>
            </a: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ПЕРИОД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3895012" y="935727"/>
            <a:ext cx="7799607" cy="5324535"/>
          </a:xfrm>
          <a:prstGeom prst="rect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Ограничение размера пособия: МРОТ – </a:t>
            </a:r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максимум</a:t>
            </a: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Пособие не может превышать МРОТ за полный календарный месяц,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если:</a:t>
            </a: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Страховой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стаж застрахованного лица менее 6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месяцев</a:t>
            </a: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Допущено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и отражено в ЭЛН нарушение режима: есть отметка о неявке к врачу в назначенный срок без уважительных причин или о самовольном выходе из стационара. Ограничение размера пособия применяется со дня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нарушения</a:t>
            </a: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Заболевание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или травма возникли вследствие алкогольного, наркотического или токсического опьянения. Пособие считается из МРОТ за весь период нетрудоспособности</a:t>
            </a:r>
          </a:p>
          <a:p>
            <a:endParaRPr lang="ru-RU" sz="2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2442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0" y="0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bg2"/>
              </a:solidFill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357002" y="2640350"/>
            <a:ext cx="353801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РАСЧЕТНЫЙ</a:t>
            </a: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ПЕРИОД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3895012" y="551006"/>
            <a:ext cx="7799607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Ограничение 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размера пособия – </a:t>
            </a:r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МРОТ</a:t>
            </a:r>
            <a:endParaRPr lang="ru-RU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987" y="1028351"/>
            <a:ext cx="7268142" cy="523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4347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0" y="0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bg2"/>
              </a:solidFill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357002" y="2640350"/>
            <a:ext cx="353801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РАСЧЕТНЫЙ</a:t>
            </a: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ПЕРИОД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3895012" y="551006"/>
            <a:ext cx="8016681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Пособие уволенному </a:t>
            </a:r>
            <a:r>
              <a:rPr lang="ru-RU" sz="1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работнику</a:t>
            </a:r>
            <a:endParaRPr lang="en-US" sz="18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Условия выплаты – одновременное соблюдение двух условий: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бывший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работник заболел или получил травму в течение 30 календарных дней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после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даты увольнения</a:t>
            </a: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день наступления страхового случая бывший работник не трудоустроен на новое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место</a:t>
            </a: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Размер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пособия – 60% среднего заработка работника, независимо от размера страхового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стажа</a:t>
            </a:r>
            <a:endParaRPr lang="en-US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Если ЭЛН открыт в день увольнения, размер пособия определяют по общим правилам: в зависимости от стажа (60%, 80% или 100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%).</a:t>
            </a: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Если страхователь располагает достоверной информацией о том, что бывший работник уже трудоустроен, но все равно получил Запрос недостающих сведений для назначения пособия бывшему работнику, то он обязан направить ответ СФР в установленный срок.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При этом в ответе можно указать: пособие не назначается в связи с наличием другого работодателя.</a:t>
            </a:r>
          </a:p>
        </p:txBody>
      </p:sp>
    </p:spTree>
    <p:extLst>
      <p:ext uri="{BB962C8B-B14F-4D97-AF65-F5344CB8AC3E}">
        <p14:creationId xmlns:p14="http://schemas.microsoft.com/office/powerpoint/2010/main" val="32218526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0" y="0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bg2"/>
              </a:solidFill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357002" y="2640350"/>
            <a:ext cx="353801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РАСЧЕТНЫЙ</a:t>
            </a: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ПЕРИОД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3895012" y="551006"/>
            <a:ext cx="8016681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Пособие 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исполнителю по договору </a:t>
            </a:r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ГПХ</a:t>
            </a:r>
            <a:endParaRPr lang="en-US" sz="20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Право на выплату: только если сумма страховых взносов, уплаченных за него за предыдущий календарный год, составила не менее «стоимости страхового года». В 2026 году данное условие соблюдено, если база для начисления страховых взносов за 2025 год составила не менее 269 280 рублей (22 440 руб. х 12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Страховой 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стаж: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периоды работы по договорам ГПХ включают в страховой стаж, начиная с 1 января 2023 года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Пособия по нетрудоспособности не назначают: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Самозанятым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ИП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Иностранным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гражданам – высококвалифицированным специалистам (ВКС)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Иностранным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гражданам, временно пребывающим в РФ, если страховые взносы за них уплачивались менее 6 месяцев (исключение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граждане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государств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членов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ЕАЭС).</a:t>
            </a:r>
          </a:p>
        </p:txBody>
      </p:sp>
    </p:spTree>
    <p:extLst>
      <p:ext uri="{BB962C8B-B14F-4D97-AF65-F5344CB8AC3E}">
        <p14:creationId xmlns:p14="http://schemas.microsoft.com/office/powerpoint/2010/main" val="10849025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0" y="0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bg2"/>
              </a:solidFill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357002" y="2640350"/>
            <a:ext cx="353801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РАСЧЕТНЫЙ</a:t>
            </a: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ПЕРИОД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3895012" y="551006"/>
            <a:ext cx="8016681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Перерасчет назначенного ранее </a:t>
            </a:r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пособия</a:t>
            </a:r>
            <a:endParaRPr lang="en-US" sz="20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700" b="1" dirty="0">
                <a:latin typeface="Arial" panose="020B0604020202020204" pitchFamily="34" charset="0"/>
                <a:cs typeface="Arial" panose="020B0604020202020204" pitchFamily="34" charset="0"/>
              </a:rPr>
              <a:t>На день назначения пособия СФР не располагал полными сведениями о заработной плате застрахованного лица за расчетный период (например, работник заболел в январе, а данные о выплатах в его пользу в IV квартале прошлого года СФР еще не получил). </a:t>
            </a:r>
            <a:endParaRPr lang="en-US" sz="17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После 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поступления необходимых сведений СФР самостоятельно производит перерасчет и направляет уточненные сведения </a:t>
            </a: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работодателю</a:t>
            </a:r>
            <a:endParaRPr lang="en-US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Работник представил Заявление о замене календарных лет (календарного года) в расчетном периоде. </a:t>
            </a:r>
            <a:endParaRPr lang="en-US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Перерасчет 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пособия инициирует </a:t>
            </a: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страхователь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700" b="1" dirty="0">
                <a:latin typeface="Arial" panose="020B0604020202020204" pitchFamily="34" charset="0"/>
                <a:cs typeface="Arial" panose="020B0604020202020204" pitchFamily="34" charset="0"/>
              </a:rPr>
              <a:t>Назначенное по общим правилам пособие по временной нетрудоспособности должно быть изменено на пособие в связи с несчастным случаем на производстве 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– после представления акта о несчастном случае на производстве или акта о профессиональном заболевании, судебного решения об установлении юридического факта несчастного случая на производстве или профессионального заболевания. Перерасчет пособия инициирует страхователь.</a:t>
            </a:r>
          </a:p>
        </p:txBody>
      </p:sp>
    </p:spTree>
    <p:extLst>
      <p:ext uri="{BB962C8B-B14F-4D97-AF65-F5344CB8AC3E}">
        <p14:creationId xmlns:p14="http://schemas.microsoft.com/office/powerpoint/2010/main" val="38180819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0" y="0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bg2"/>
              </a:solidFill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357002" y="2640350"/>
            <a:ext cx="353801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НАЛОГОВЫЕ</a:t>
            </a:r>
          </a:p>
          <a:p>
            <a:pPr lvl="0">
              <a:defRPr/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АСПЕКТЫ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3813369" y="1311284"/>
            <a:ext cx="8016681" cy="409342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Пособие по временной нетрудоспособности</a:t>
            </a:r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Признается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прочими расходами, связанными с производством и реализаций (подпункт 48.1 пункта 1 статьи 264 НК РФ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Освобождено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от обложения страховыми взносами, в том числе на травматизм (подпункт 1 пункта 1 статьи 422 НК РФ, подпункт 1 пункта 1 статьи 20.2 Федерального закона от 24.07.1998 № 125-ФЗ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Подлежит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обложению НДФЛ: в полной сумме относится к основной налоговой базе; районные коэффициенты и процентные надбавки не выделяют.</a:t>
            </a:r>
          </a:p>
        </p:txBody>
      </p:sp>
    </p:spTree>
    <p:extLst>
      <p:ext uri="{BB962C8B-B14F-4D97-AF65-F5344CB8AC3E}">
        <p14:creationId xmlns:p14="http://schemas.microsoft.com/office/powerpoint/2010/main" val="20983948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0" y="0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bg2"/>
              </a:solidFill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357002" y="2640350"/>
            <a:ext cx="353801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НАЛОГОВЫЕ АСПЕКТЫ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3560580" y="714587"/>
            <a:ext cx="8016681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Ежемесячное пособие по уходу за ребенком</a:t>
            </a:r>
          </a:p>
          <a:p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4623538"/>
              </p:ext>
            </p:extLst>
          </p:nvPr>
        </p:nvGraphicFramePr>
        <p:xfrm>
          <a:off x="3560580" y="1407084"/>
          <a:ext cx="7902077" cy="480806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248184">
                  <a:extLst>
                    <a:ext uri="{9D8B030D-6E8A-4147-A177-3AD203B41FA5}">
                      <a16:colId xmlns:a16="http://schemas.microsoft.com/office/drawing/2014/main" val="1066578524"/>
                    </a:ext>
                  </a:extLst>
                </a:gridCol>
                <a:gridCol w="2726872">
                  <a:extLst>
                    <a:ext uri="{9D8B030D-6E8A-4147-A177-3AD203B41FA5}">
                      <a16:colId xmlns:a16="http://schemas.microsoft.com/office/drawing/2014/main" val="3358895560"/>
                    </a:ext>
                  </a:extLst>
                </a:gridCol>
                <a:gridCol w="1845128">
                  <a:extLst>
                    <a:ext uri="{9D8B030D-6E8A-4147-A177-3AD203B41FA5}">
                      <a16:colId xmlns:a16="http://schemas.microsoft.com/office/drawing/2014/main" val="903513626"/>
                    </a:ext>
                  </a:extLst>
                </a:gridCol>
                <a:gridCol w="2081893">
                  <a:extLst>
                    <a:ext uri="{9D8B030D-6E8A-4147-A177-3AD203B41FA5}">
                      <a16:colId xmlns:a16="http://schemas.microsoft.com/office/drawing/2014/main" val="2853447055"/>
                    </a:ext>
                  </a:extLst>
                </a:gridCol>
              </a:tblGrid>
              <a:tr h="1118519">
                <a:tc>
                  <a:txBody>
                    <a:bodyPr/>
                    <a:lstStyle/>
                    <a:p>
                      <a:pPr marL="14605" marR="1270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endParaRPr lang="ru-RU" sz="1200" spc="-2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4605" marR="1270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200" spc="-2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r>
                        <a:rPr lang="ru-RU" sz="1200" spc="-7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начала отпуска по ухо</a:t>
                      </a:r>
                      <a:r>
                        <a:rPr lang="ru-RU" sz="12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ду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99695" indent="-1905" algn="ctr">
                        <a:lnSpc>
                          <a:spcPct val="105000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14300" marR="99695" indent="-1905" algn="ctr">
                        <a:lnSpc>
                          <a:spcPct val="105000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Минимальный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размер пособия (фиксированный</a:t>
                      </a:r>
                      <a:r>
                        <a:rPr lang="ru-RU" sz="1200" spc="-9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размер,</a:t>
                      </a:r>
                      <a:r>
                        <a:rPr lang="ru-RU" sz="1200" spc="-9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</a:t>
                      </a:r>
                      <a:r>
                        <a:rPr lang="ru-RU" sz="1200" spc="-9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</a:t>
                      </a:r>
                      <a:r>
                        <a:rPr lang="ru-RU" sz="1200" spc="-9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менее размера, исчисленного из МРОТ)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980" marR="78105" algn="ctr">
                        <a:lnSpc>
                          <a:spcPct val="103000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3980" marR="78105" algn="ctr">
                        <a:lnSpc>
                          <a:spcPct val="103000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Максимальный</a:t>
                      </a:r>
                      <a:r>
                        <a:rPr lang="ru-RU" sz="1200" spc="-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размер среднего дневного </a:t>
                      </a:r>
                      <a:r>
                        <a:rPr lang="ru-RU" sz="120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заработка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3980" marR="81915" algn="ctr">
                        <a:lnSpc>
                          <a:spcPct val="115000"/>
                        </a:lnSpc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ru-RU" sz="120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(СЗмакс)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05" marR="1270" algn="ctr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4605" marR="1270" algn="ctr">
                        <a:lnSpc>
                          <a:spcPct val="115000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Максимальный</a:t>
                      </a:r>
                      <a:r>
                        <a:rPr lang="ru-RU" sz="1200" spc="-85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размер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4605" algn="ctr">
                        <a:lnSpc>
                          <a:spcPct val="115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ru-RU" sz="120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пособия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6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(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СЗмакс</a:t>
                      </a:r>
                      <a:r>
                        <a:rPr lang="ru-RU" sz="1200" spc="-4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</a:t>
                      </a:r>
                      <a:r>
                        <a:rPr lang="ru-RU" sz="1200" spc="-3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30,4</a:t>
                      </a:r>
                      <a:r>
                        <a:rPr lang="ru-RU" sz="1200" spc="-6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</a:t>
                      </a:r>
                      <a:r>
                        <a:rPr lang="ru-RU" sz="1200" spc="-3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40%)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5300165"/>
                  </a:ext>
                </a:extLst>
              </a:tr>
              <a:tr h="5250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42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14605" marR="12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spc="-2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45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39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МРОТ</a:t>
                      </a:r>
                      <a:r>
                        <a:rPr lang="en-US" sz="1200" spc="-2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r>
                        <a:rPr lang="en-US" sz="1200" spc="-1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r>
                        <a:rPr lang="en-US" sz="1200" spc="-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spc="-2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093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45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3980" marR="793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(2 225</a:t>
                      </a:r>
                      <a:r>
                        <a:rPr lang="en-US" sz="1200" spc="-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  <a:r>
                        <a:rPr lang="en-US" sz="1200" spc="-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r>
                        <a:rPr lang="en-US" sz="1200" spc="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200" spc="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759</a:t>
                      </a:r>
                      <a:r>
                        <a:rPr lang="en-US" sz="1200" spc="-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000)</a:t>
                      </a:r>
                      <a:r>
                        <a:rPr lang="en-US" sz="1200" spc="-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r>
                        <a:rPr lang="en-US" sz="1200" spc="1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spc="-2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4123076"/>
                  </a:ext>
                </a:extLst>
              </a:tr>
              <a:tr h="187507">
                <a:tc>
                  <a:txBody>
                    <a:bodyPr/>
                    <a:lstStyle/>
                    <a:p>
                      <a:pPr marL="14605" marR="3175" algn="ctr">
                        <a:lnSpc>
                          <a:spcPts val="1545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</a:t>
                      </a:r>
                      <a:r>
                        <a:rPr lang="en-US" sz="1200" spc="1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01.02.2026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970" marR="1270" algn="ctr">
                        <a:lnSpc>
                          <a:spcPts val="1565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en-US" sz="1200" spc="-2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837,20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3174782"/>
                  </a:ext>
                </a:extLst>
              </a:tr>
              <a:tr h="271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970" marR="635" algn="ctr">
                        <a:lnSpc>
                          <a:spcPts val="1545"/>
                        </a:lnSpc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(27</a:t>
                      </a:r>
                      <a:r>
                        <a:rPr lang="en-US" sz="12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093</a:t>
                      </a:r>
                      <a:r>
                        <a:rPr lang="en-US" sz="12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</a:t>
                      </a:r>
                      <a:r>
                        <a:rPr lang="en-US" sz="1200" spc="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40%</a:t>
                      </a:r>
                      <a:r>
                        <a:rPr lang="en-US" sz="12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10 </a:t>
                      </a:r>
                      <a:r>
                        <a:rPr lang="en-US" sz="12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669,64)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5195293"/>
                  </a:ext>
                </a:extLst>
              </a:tr>
              <a:tr h="307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3980" marR="80645" algn="ctr">
                        <a:lnSpc>
                          <a:spcPct val="115000"/>
                        </a:lnSpc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en-US" sz="1200" spc="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827,40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4605" marR="1905"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</a:t>
                      </a:r>
                      <a:r>
                        <a:rPr lang="en-US" sz="12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021,18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2024453"/>
                  </a:ext>
                </a:extLst>
              </a:tr>
              <a:tr h="183431">
                <a:tc>
                  <a:txBody>
                    <a:bodyPr/>
                    <a:lstStyle/>
                    <a:p>
                      <a:pPr marL="14605" marR="3175" algn="ctr">
                        <a:lnSpc>
                          <a:spcPts val="1545"/>
                        </a:lnSpc>
                        <a:spcBef>
                          <a:spcPts val="38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</a:t>
                      </a:r>
                      <a:r>
                        <a:rPr lang="en-US" sz="1200" spc="1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01.01.2026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970" marR="1270" algn="ctr">
                        <a:lnSpc>
                          <a:spcPts val="1565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en-US" sz="12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837,20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997787"/>
                  </a:ext>
                </a:extLst>
              </a:tr>
              <a:tr h="350013">
                <a:tc>
                  <a:txBody>
                    <a:bodyPr/>
                    <a:lstStyle/>
                    <a:p>
                      <a:pPr marL="14605" marR="3175" algn="ctr">
                        <a:lnSpc>
                          <a:spcPct val="115000"/>
                        </a:lnSpc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</a:t>
                      </a:r>
                      <a:r>
                        <a:rPr lang="en-US" sz="1200" spc="-2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31.01.2026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970" marR="635" algn="ctr">
                        <a:lnSpc>
                          <a:spcPct val="115000"/>
                        </a:lnSpc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(27</a:t>
                      </a:r>
                      <a:r>
                        <a:rPr lang="en-US" sz="12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093</a:t>
                      </a:r>
                      <a:r>
                        <a:rPr lang="en-US" sz="12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</a:t>
                      </a:r>
                      <a:r>
                        <a:rPr lang="en-US" sz="1200" spc="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40%</a:t>
                      </a:r>
                      <a:r>
                        <a:rPr lang="en-US" sz="12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10</a:t>
                      </a:r>
                      <a:r>
                        <a:rPr lang="en-US" sz="1200" spc="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103,83)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4587444"/>
                  </a:ext>
                </a:extLst>
              </a:tr>
              <a:tr h="5250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43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4605" marR="12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spc="-2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45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3970" algn="ctr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МРОТ</a:t>
                      </a:r>
                      <a:r>
                        <a:rPr lang="en-US" sz="1200" spc="-2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r>
                        <a:rPr lang="en-US" sz="1200" spc="-1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r>
                        <a:rPr lang="en-US" sz="1200" spc="-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spc="-2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45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3980" marR="79375" algn="ctr">
                        <a:lnSpc>
                          <a:spcPct val="115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(1 917</a:t>
                      </a:r>
                      <a:r>
                        <a:rPr lang="en-US" sz="1200" spc="-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  <a:r>
                        <a:rPr lang="en-US" sz="1200" spc="-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r>
                        <a:rPr lang="en-US" sz="1200" spc="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200" spc="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225</a:t>
                      </a:r>
                      <a:r>
                        <a:rPr lang="en-US" sz="1200" spc="-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000)</a:t>
                      </a:r>
                      <a:r>
                        <a:rPr lang="en-US" sz="1200" spc="-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r>
                        <a:rPr lang="en-US" sz="1200" spc="1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spc="-25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478590"/>
                  </a:ext>
                </a:extLst>
              </a:tr>
              <a:tr h="187507">
                <a:tc>
                  <a:txBody>
                    <a:bodyPr/>
                    <a:lstStyle/>
                    <a:p>
                      <a:pPr marL="14605" marR="3175" algn="ctr">
                        <a:lnSpc>
                          <a:spcPts val="1545"/>
                        </a:lnSpc>
                        <a:spcBef>
                          <a:spcPts val="38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</a:t>
                      </a:r>
                      <a:r>
                        <a:rPr lang="en-US" sz="1200" spc="1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01.02.2025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970" marR="1270" algn="ctr">
                        <a:lnSpc>
                          <a:spcPts val="1565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en-US" sz="1200" spc="-2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103,83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9157140"/>
                  </a:ext>
                </a:extLst>
              </a:tr>
              <a:tr h="350013">
                <a:tc>
                  <a:txBody>
                    <a:bodyPr/>
                    <a:lstStyle/>
                    <a:p>
                      <a:pPr marL="14605" marR="3175" algn="ctr">
                        <a:lnSpc>
                          <a:spcPct val="115000"/>
                        </a:lnSpc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</a:t>
                      </a:r>
                      <a:r>
                        <a:rPr lang="en-US" sz="1200" spc="-2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31.12.2025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970" marR="635" algn="ctr">
                        <a:lnSpc>
                          <a:spcPct val="115000"/>
                        </a:lnSpc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(22</a:t>
                      </a:r>
                      <a:r>
                        <a:rPr lang="en-US" sz="1200" spc="-2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440</a:t>
                      </a:r>
                      <a:r>
                        <a:rPr lang="en-US" sz="12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</a:t>
                      </a:r>
                      <a:r>
                        <a:rPr lang="en-US" sz="1200" spc="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40%</a:t>
                      </a:r>
                      <a:r>
                        <a:rPr lang="en-US" sz="12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 8976</a:t>
                      </a:r>
                      <a:r>
                        <a:rPr lang="en-US" sz="12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10</a:t>
                      </a:r>
                      <a:r>
                        <a:rPr lang="en-US" sz="12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103,83)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980" marR="80645" algn="ctr">
                        <a:lnSpc>
                          <a:spcPct val="115000"/>
                        </a:lnSpc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en-US" sz="1200" spc="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673,97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05" marR="1905" algn="ctr">
                        <a:lnSpc>
                          <a:spcPct val="11500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</a:t>
                      </a:r>
                      <a:r>
                        <a:rPr lang="en-US" sz="1200" spc="-2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spc="-1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995,48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318090"/>
                  </a:ext>
                </a:extLst>
              </a:tr>
              <a:tr h="271749">
                <a:tc>
                  <a:txBody>
                    <a:bodyPr/>
                    <a:lstStyle/>
                    <a:p>
                      <a:pPr marL="14605" marR="1905" algn="ctr">
                        <a:lnSpc>
                          <a:spcPts val="1545"/>
                        </a:lnSpc>
                        <a:spcBef>
                          <a:spcPts val="38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</a:t>
                      </a:r>
                      <a:r>
                        <a:rPr lang="en-US" sz="1200" spc="-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01.01.2025</a:t>
                      </a:r>
                      <a:r>
                        <a:rPr lang="en-US" sz="1200" spc="-4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spc="-2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970" marR="1270" algn="ctr">
                        <a:lnSpc>
                          <a:spcPts val="1565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lang="en-US" sz="12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227,24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0049640"/>
                  </a:ext>
                </a:extLst>
              </a:tr>
              <a:tr h="350013">
                <a:tc>
                  <a:txBody>
                    <a:bodyPr/>
                    <a:lstStyle/>
                    <a:p>
                      <a:pPr marL="14605" marR="635" algn="ctr">
                        <a:lnSpc>
                          <a:spcPct val="115000"/>
                        </a:lnSpc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r>
                        <a:rPr lang="en-US" sz="12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31.01.2025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970" marR="635" algn="ctr">
                        <a:lnSpc>
                          <a:spcPct val="115000"/>
                        </a:lnSpc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(22</a:t>
                      </a:r>
                      <a:r>
                        <a:rPr lang="en-US" sz="1200" spc="-2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440</a:t>
                      </a:r>
                      <a:r>
                        <a:rPr lang="en-US" sz="12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</a:t>
                      </a:r>
                      <a:r>
                        <a:rPr lang="en-US" sz="1200" spc="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40%</a:t>
                      </a:r>
                      <a:r>
                        <a:rPr lang="en-US" sz="12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 8976</a:t>
                      </a:r>
                      <a:r>
                        <a:rPr lang="en-US" sz="12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</a:t>
                      </a:r>
                      <a:r>
                        <a:rPr lang="en-US" sz="1200" spc="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lang="en-US" sz="1200" spc="5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spc="-1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227,24)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87617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62412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0" y="0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bg2"/>
              </a:solidFill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357002" y="2640350"/>
            <a:ext cx="353801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НАЛОГОВЫЕ АСПЕКТЫ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3805205" y="1166521"/>
            <a:ext cx="8016681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Ответственность за неверное начисление пособий СФР </a:t>
            </a:r>
            <a:endParaRPr lang="ru-RU" sz="1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Ответственность за неверное начисление пособий СФР зависит от того, кто допустил ошибку — страхователь (работодатель) или сам фонд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Ответственность работодателя</a:t>
            </a:r>
            <a:endParaRPr lang="ru-RU" sz="1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Страхователь обязан предоставлять в СФР достоверные сведения, необходимые для назначения и выплаты пособий (ст. 15.1 Федерального закона от 29.12.2006 №255-ФЗ).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Если из-за недостоверных сведений или сокрытия данных, влияющих на право получения пособия или его размер, произошли излишние расходы фонда, работодатель обязан возместить эти расходы (</a:t>
            </a:r>
            <a:r>
              <a:rPr 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пп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. 6.1 п. 2 ст. 4.1 Закона №255-ФЗ). </a:t>
            </a:r>
            <a:endParaRPr lang="ru-RU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Кроме того, страхователю грозит штраф в размере 20% от суммы излишне понесённых фондом расходов, но не менее 1 000 рублей и не более 5 000 рублей (ч. 2 ст. 15.2 Закона №255-ФЗ). </a:t>
            </a:r>
          </a:p>
          <a:p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233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543300" y="4457700"/>
            <a:ext cx="8471719" cy="23274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0" y="0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bg2"/>
              </a:solidFill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/>
              <a:t>Аутсорсинг, которому доверяют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357002" y="2640350"/>
            <a:ext cx="353801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НАЛОГОВЫЕ АСПЕКТЫ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3543301" y="291067"/>
            <a:ext cx="8471719" cy="649408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взыскания</a:t>
            </a:r>
            <a:r>
              <a:rPr lang="ru-RU" sz="1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СФР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выносит решение о возмещении и направляет его страхователю 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в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течение 5 рабочих дней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Через 10 рабочих дней после вручения решение вступает в силу, и фонд направляет требование о возмещении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У работодателя есть 10 календарных дней на добровольное исполнение требования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Если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требование не исполнено, СФР вправе обратиться в суд с иском о взыскании убытков. 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Важно: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если работодатель самостоятельно исправит поданные в СФР неверные сведения до перечисления лишней суммы получателю, оснований для взыскания ущерба не будет. 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Ответственность СФР</a:t>
            </a: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Если ошибка допущена по вине самого фонда (например, он не проверил предоставленные работодателем данные или не учёл обстоятельства, влияющие на право получения пособия), работодатель не обязан возмещать излишне выплаченные суммы. 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таком случае суд может встать на сторону работодателя, если будет доказано, что страхователь предоставил все необходимые сведения, а ошибка возникла из-за действий или бездействия СФР. </a:t>
            </a:r>
          </a:p>
        </p:txBody>
      </p:sp>
    </p:spTree>
    <p:extLst>
      <p:ext uri="{BB962C8B-B14F-4D97-AF65-F5344CB8AC3E}">
        <p14:creationId xmlns:p14="http://schemas.microsoft.com/office/powerpoint/2010/main" val="13999415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0" y="0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bg2"/>
              </a:solidFill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 dirty="0"/>
              <a:t>Аутсорсинг, которому доверяют</a:t>
            </a:r>
            <a:endParaRPr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357002" y="2640350"/>
            <a:ext cx="353801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НАЛОГОВЫЕ АСПЕКТЫ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3829698" y="887135"/>
            <a:ext cx="8016681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Ответственность </a:t>
            </a:r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работника</a:t>
            </a:r>
          </a:p>
          <a:p>
            <a:endParaRPr lang="ru-RU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Излишне выплаченные суммы могут быть взысканы с застрахованного лица в двух случаях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Если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переплата произошла из-за счётной ошибки (например, неправильного применения правил математики при расчёте).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Если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работник специально предоставил неверные сведения, действовал недобросовестно (например, представил документы с заведомо ложными данными, скрыл информацию, влияющую на получение пособия и его размер).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Удержание производится в размере не более 20% суммы, причитающейся застрахованному лицу при каждой последующей выплате пособия либо его заработной платы.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 прекращении выплаты оставшаяся задолженность взыскивается в судебном порядке (ч. 6 ст. 15 Закона №255-ФЗ).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6676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0" y="0"/>
            <a:ext cx="3363985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bg2"/>
              </a:solidFill>
            </a:endParaRPr>
          </a:p>
        </p:txBody>
      </p:sp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xfrm>
            <a:off x="4038607" y="6356370"/>
            <a:ext cx="4114800" cy="365123"/>
          </a:xfrm>
        </p:spPr>
        <p:txBody>
          <a:bodyPr/>
          <a:lstStyle/>
          <a:p>
            <a:pPr>
              <a:defRPr/>
            </a:pPr>
            <a:r>
              <a:rPr lang="ru-RU" dirty="0"/>
              <a:t>Аутсорсинг, которому доверяют</a:t>
            </a:r>
            <a:endParaRPr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57002" y="136683"/>
            <a:ext cx="716790" cy="79904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724686" y="75506"/>
            <a:ext cx="1290334" cy="86022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357002" y="2640350"/>
            <a:ext cx="353801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НАЛОГОВЫЕ АСПЕКТЫ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3780713" y="1091242"/>
            <a:ext cx="801668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Дополнительные </a:t>
            </a:r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аспекты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Сроки привлечения к ответственности: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СФР может привлечь страхователя к ответственности в течение 3 лет с даты совершения правонарушения.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Обжалование решений: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если компания не согласна с решением о возмещении расходов, она может обжаловать его в вышестоящем органе СФР или в суде в течение 3 месяцев со дня получения требования (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пп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5 п. 1 ст. 4.1 Закона №225-ФЗ, п. 7 ст. 26.21 Закона №125-ФЗ).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Уголовная ответственность: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мошенничество с целью получения пособий (например, представление заведомо ложных сведений) может повлечь уголовное наказание по ст. 159.2 УК РФ.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008187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1213215" y="183433"/>
            <a:ext cx="2506030" cy="365123"/>
          </a:xfrm>
        </p:spPr>
        <p:txBody>
          <a:bodyPr/>
          <a:lstStyle/>
          <a:p>
            <a:pPr algn="l">
              <a:defRPr/>
            </a:pPr>
            <a:r>
              <a:rPr lang="ru-RU" sz="1100">
                <a:solidFill>
                  <a:schemeClr val="bg2"/>
                </a:solidFill>
              </a:rPr>
              <a:t>Аутсорсинг, которому доверяют</a:t>
            </a:r>
            <a:endParaRPr/>
          </a:p>
        </p:txBody>
      </p:sp>
      <p:sp>
        <p:nvSpPr>
          <p:cNvPr id="7" name="Нижний колонтитул 4"/>
          <p:cNvSpPr txBox="1"/>
          <p:nvPr/>
        </p:nvSpPr>
        <p:spPr bwMode="auto">
          <a:xfrm>
            <a:off x="6603722" y="214255"/>
            <a:ext cx="5334844" cy="365123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defPPr>
              <a:defRPr lang="ru-RU"/>
            </a:defPPr>
            <a:lvl1pPr marL="0" algn="ctr" defTabSz="914337"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68" algn="l" defTabSz="914337"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7" algn="l" defTabSz="914337"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05" algn="l" defTabSz="914337"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75" algn="l" defTabSz="914337"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43" algn="l" defTabSz="914337"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12" algn="l" defTabSz="914337"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80" algn="l" defTabSz="914337"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48" algn="l" defTabSz="914337"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100">
                <a:solidFill>
                  <a:schemeClr val="bg1"/>
                </a:solidFill>
                <a:latin typeface="Arial"/>
                <a:cs typeface="Arial"/>
              </a:rPr>
              <a:t>hello@nordoutsourcing.ru        </a:t>
            </a:r>
            <a:r>
              <a:rPr lang="ru-RU" sz="1100">
                <a:solidFill>
                  <a:schemeClr val="bg1"/>
                </a:solidFill>
                <a:latin typeface="Arial"/>
                <a:cs typeface="Arial"/>
              </a:rPr>
              <a:t>+</a:t>
            </a:r>
            <a:r>
              <a:rPr lang="en-US" sz="1100">
                <a:solidFill>
                  <a:schemeClr val="bg1"/>
                </a:solidFill>
                <a:latin typeface="Arial"/>
                <a:cs typeface="Arial"/>
              </a:rPr>
              <a:t>7 (495) 431-55-74</a:t>
            </a:r>
            <a:r>
              <a:rPr lang="ru-RU" sz="1100" b="1" u="sng">
                <a:solidFill>
                  <a:schemeClr val="bg1"/>
                </a:solidFill>
                <a:latin typeface="Arial"/>
                <a:cs typeface="Arial"/>
                <a:hlinkClick r:id="rId3" tooltip="tel:84954315574"/>
              </a:rPr>
              <a:t>7  -74</a:t>
            </a:r>
            <a:r>
              <a:rPr lang="en-US" sz="1100">
                <a:solidFill>
                  <a:schemeClr val="bg2"/>
                </a:solidFill>
                <a:latin typeface="Arial"/>
                <a:cs typeface="Arial"/>
              </a:rPr>
              <a:t>nordoutsourcing.ru</a:t>
            </a:r>
            <a:endParaRPr/>
          </a:p>
        </p:txBody>
      </p:sp>
      <p:sp>
        <p:nvSpPr>
          <p:cNvPr id="27" name="Объект 2"/>
          <p:cNvSpPr txBox="1"/>
          <p:nvPr/>
        </p:nvSpPr>
        <p:spPr bwMode="auto">
          <a:xfrm>
            <a:off x="407554" y="2870889"/>
            <a:ext cx="5393932" cy="616679"/>
          </a:xfrm>
          <a:prstGeom prst="rect">
            <a:avLst/>
          </a:prstGeom>
        </p:spPr>
        <p:txBody>
          <a:bodyPr>
            <a:noAutofit/>
          </a:bodyPr>
          <a:lstStyle>
            <a:lvl1pPr marL="228586" indent="-228586" algn="l" defTabSz="914337">
              <a:lnSpc>
                <a:spcPct val="90000"/>
              </a:lnSpc>
              <a:spcBef>
                <a:spcPts val="1000"/>
              </a:spcBef>
              <a:buFont typeface="Wingdings 2"/>
              <a:buChar char=""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54" indent="-228586" algn="l" defTabSz="914337">
              <a:lnSpc>
                <a:spcPct val="90000"/>
              </a:lnSpc>
              <a:spcBef>
                <a:spcPts val="500"/>
              </a:spcBef>
              <a:buFont typeface="Wingdings 2"/>
              <a:buChar char=""/>
              <a:defRPr sz="2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21" indent="-228586" algn="l" defTabSz="914337">
              <a:lnSpc>
                <a:spcPct val="90000"/>
              </a:lnSpc>
              <a:spcBef>
                <a:spcPts val="500"/>
              </a:spcBef>
              <a:buFont typeface="Wingdings 2"/>
              <a:buChar char="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89" indent="-228586" algn="l" defTabSz="914337">
              <a:lnSpc>
                <a:spcPct val="90000"/>
              </a:lnSpc>
              <a:spcBef>
                <a:spcPts val="50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58" indent="-228586" algn="l" defTabSz="914337">
              <a:lnSpc>
                <a:spcPct val="90000"/>
              </a:lnSpc>
              <a:spcBef>
                <a:spcPts val="50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26" indent="-228586" algn="l" defTabSz="914337">
              <a:spcBef>
                <a:spcPts val="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94" indent="-228586" algn="l" defTabSz="914337">
              <a:spcBef>
                <a:spcPts val="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64" indent="-228586" algn="l" defTabSz="914337">
              <a:spcBef>
                <a:spcPts val="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34" indent="-228586" algn="l" defTabSz="914337">
              <a:spcBef>
                <a:spcPts val="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Clr>
                <a:schemeClr val="accent1"/>
              </a:buClr>
              <a:buNone/>
              <a:defRPr/>
            </a:pPr>
            <a:r>
              <a:rPr lang="ru-RU" sz="3200">
                <a:solidFill>
                  <a:schemeClr val="bg2"/>
                </a:solidFill>
              </a:rPr>
              <a:t> </a:t>
            </a:r>
            <a:endParaRPr/>
          </a:p>
        </p:txBody>
      </p:sp>
      <p:cxnSp>
        <p:nvCxnSpPr>
          <p:cNvPr id="16" name="Прямая соединительная линия 15"/>
          <p:cNvCxnSpPr>
            <a:cxnSpLocks/>
          </p:cNvCxnSpPr>
          <p:nvPr/>
        </p:nvCxnSpPr>
        <p:spPr bwMode="auto">
          <a:xfrm>
            <a:off x="647272" y="4531563"/>
            <a:ext cx="1114746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2" name="Объект 2"/>
          <p:cNvSpPr>
            <a:spLocks noGrp="1"/>
          </p:cNvSpPr>
          <p:nvPr>
            <p:ph idx="1"/>
          </p:nvPr>
        </p:nvSpPr>
        <p:spPr bwMode="auto">
          <a:xfrm>
            <a:off x="706653" y="5215709"/>
            <a:ext cx="2907587" cy="61667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Clr>
                <a:schemeClr val="accent1"/>
              </a:buClr>
              <a:buNone/>
              <a:defRPr/>
            </a:pPr>
            <a:r>
              <a:rPr lang="ru-RU" sz="2000" b="1">
                <a:solidFill>
                  <a:schemeClr val="accent6"/>
                </a:solidFill>
              </a:rPr>
              <a:t>Москва</a:t>
            </a:r>
            <a:endParaRPr/>
          </a:p>
        </p:txBody>
      </p:sp>
      <p:sp>
        <p:nvSpPr>
          <p:cNvPr id="23" name="TextBox 22"/>
          <p:cNvSpPr txBox="1"/>
          <p:nvPr/>
        </p:nvSpPr>
        <p:spPr bwMode="auto">
          <a:xfrm>
            <a:off x="706654" y="5637182"/>
            <a:ext cx="3205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200">
                <a:solidFill>
                  <a:schemeClr val="bg2"/>
                </a:solidFill>
              </a:rPr>
              <a:t>109316, Остаповский проезд,  </a:t>
            </a:r>
            <a:endParaRPr/>
          </a:p>
          <a:p>
            <a:pPr>
              <a:defRPr/>
            </a:pPr>
            <a:r>
              <a:rPr lang="ru-RU" sz="1200">
                <a:solidFill>
                  <a:schemeClr val="bg2"/>
                </a:solidFill>
              </a:rPr>
              <a:t>д. 5, стр. 6, этаж 2, офис 210</a:t>
            </a:r>
            <a:endParaRPr/>
          </a:p>
          <a:p>
            <a:pPr>
              <a:defRPr/>
            </a:pPr>
            <a:r>
              <a:rPr lang="ru-RU" sz="1200">
                <a:solidFill>
                  <a:schemeClr val="bg2"/>
                </a:solidFill>
              </a:rPr>
              <a:t>Тел./факс: (495) 374-92-09</a:t>
            </a:r>
            <a:endParaRPr/>
          </a:p>
        </p:txBody>
      </p:sp>
      <p:sp>
        <p:nvSpPr>
          <p:cNvPr id="31" name="Объект 2"/>
          <p:cNvSpPr txBox="1"/>
          <p:nvPr/>
        </p:nvSpPr>
        <p:spPr bwMode="auto">
          <a:xfrm>
            <a:off x="4687583" y="5221025"/>
            <a:ext cx="2907587" cy="616679"/>
          </a:xfrm>
          <a:prstGeom prst="rect">
            <a:avLst/>
          </a:prstGeom>
        </p:spPr>
        <p:txBody>
          <a:bodyPr>
            <a:noAutofit/>
          </a:bodyPr>
          <a:lstStyle>
            <a:lvl1pPr marL="228586" indent="-228586" algn="l" defTabSz="914337">
              <a:lnSpc>
                <a:spcPct val="90000"/>
              </a:lnSpc>
              <a:spcBef>
                <a:spcPts val="1000"/>
              </a:spcBef>
              <a:buFont typeface="Wingdings 2"/>
              <a:buChar char=""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54" indent="-228586" algn="l" defTabSz="914337">
              <a:lnSpc>
                <a:spcPct val="90000"/>
              </a:lnSpc>
              <a:spcBef>
                <a:spcPts val="500"/>
              </a:spcBef>
              <a:buFont typeface="Wingdings 2"/>
              <a:buChar char=""/>
              <a:defRPr sz="2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21" indent="-228586" algn="l" defTabSz="914337">
              <a:lnSpc>
                <a:spcPct val="90000"/>
              </a:lnSpc>
              <a:spcBef>
                <a:spcPts val="500"/>
              </a:spcBef>
              <a:buFont typeface="Wingdings 2"/>
              <a:buChar char="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89" indent="-228586" algn="l" defTabSz="914337">
              <a:lnSpc>
                <a:spcPct val="90000"/>
              </a:lnSpc>
              <a:spcBef>
                <a:spcPts val="50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58" indent="-228586" algn="l" defTabSz="914337">
              <a:lnSpc>
                <a:spcPct val="90000"/>
              </a:lnSpc>
              <a:spcBef>
                <a:spcPts val="50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26" indent="-228586" algn="l" defTabSz="914337">
              <a:spcBef>
                <a:spcPts val="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94" indent="-228586" algn="l" defTabSz="914337">
              <a:spcBef>
                <a:spcPts val="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64" indent="-228586" algn="l" defTabSz="914337">
              <a:spcBef>
                <a:spcPts val="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34" indent="-228586" algn="l" defTabSz="914337">
              <a:spcBef>
                <a:spcPts val="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Clr>
                <a:schemeClr val="accent1"/>
              </a:buClr>
              <a:buFont typeface="Wingdings 2"/>
              <a:buNone/>
              <a:defRPr/>
            </a:pPr>
            <a:r>
              <a:rPr lang="ru-RU" sz="2000" b="1">
                <a:solidFill>
                  <a:schemeClr val="accent6"/>
                </a:solidFill>
              </a:rPr>
              <a:t>Самара</a:t>
            </a:r>
            <a:endParaRPr/>
          </a:p>
        </p:txBody>
      </p:sp>
      <p:sp>
        <p:nvSpPr>
          <p:cNvPr id="32" name="TextBox 31"/>
          <p:cNvSpPr txBox="1"/>
          <p:nvPr/>
        </p:nvSpPr>
        <p:spPr bwMode="auto">
          <a:xfrm>
            <a:off x="4687584" y="5642498"/>
            <a:ext cx="3205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200">
                <a:solidFill>
                  <a:schemeClr val="bg2"/>
                </a:solidFill>
              </a:rPr>
              <a:t>443030, ул. Урицкого, д. 19, </a:t>
            </a:r>
            <a:endParaRPr/>
          </a:p>
          <a:p>
            <a:pPr>
              <a:defRPr/>
            </a:pPr>
            <a:r>
              <a:rPr lang="ru-RU" sz="1200">
                <a:solidFill>
                  <a:schemeClr val="bg2"/>
                </a:solidFill>
              </a:rPr>
              <a:t>этаж 10, офис 4</a:t>
            </a:r>
            <a:endParaRPr/>
          </a:p>
          <a:p>
            <a:pPr>
              <a:defRPr/>
            </a:pPr>
            <a:r>
              <a:rPr lang="ru-RU" sz="1200">
                <a:solidFill>
                  <a:schemeClr val="bg2"/>
                </a:solidFill>
              </a:rPr>
              <a:t>Тел.: (846) 273-42-71 </a:t>
            </a:r>
            <a:endParaRPr/>
          </a:p>
        </p:txBody>
      </p:sp>
      <p:sp>
        <p:nvSpPr>
          <p:cNvPr id="33" name="Объект 2"/>
          <p:cNvSpPr txBox="1"/>
          <p:nvPr/>
        </p:nvSpPr>
        <p:spPr bwMode="auto">
          <a:xfrm>
            <a:off x="8861461" y="5221025"/>
            <a:ext cx="2907587" cy="616679"/>
          </a:xfrm>
          <a:prstGeom prst="rect">
            <a:avLst/>
          </a:prstGeom>
        </p:spPr>
        <p:txBody>
          <a:bodyPr>
            <a:noAutofit/>
          </a:bodyPr>
          <a:lstStyle>
            <a:lvl1pPr marL="228586" indent="-228586" algn="l" defTabSz="914337">
              <a:lnSpc>
                <a:spcPct val="90000"/>
              </a:lnSpc>
              <a:spcBef>
                <a:spcPts val="1000"/>
              </a:spcBef>
              <a:buFont typeface="Wingdings 2"/>
              <a:buChar char=""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54" indent="-228586" algn="l" defTabSz="914337">
              <a:lnSpc>
                <a:spcPct val="90000"/>
              </a:lnSpc>
              <a:spcBef>
                <a:spcPts val="500"/>
              </a:spcBef>
              <a:buFont typeface="Wingdings 2"/>
              <a:buChar char=""/>
              <a:defRPr sz="2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21" indent="-228586" algn="l" defTabSz="914337">
              <a:lnSpc>
                <a:spcPct val="90000"/>
              </a:lnSpc>
              <a:spcBef>
                <a:spcPts val="500"/>
              </a:spcBef>
              <a:buFont typeface="Wingdings 2"/>
              <a:buChar char="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89" indent="-228586" algn="l" defTabSz="914337">
              <a:lnSpc>
                <a:spcPct val="90000"/>
              </a:lnSpc>
              <a:spcBef>
                <a:spcPts val="50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58" indent="-228586" algn="l" defTabSz="914337">
              <a:lnSpc>
                <a:spcPct val="90000"/>
              </a:lnSpc>
              <a:spcBef>
                <a:spcPts val="50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26" indent="-228586" algn="l" defTabSz="914337">
              <a:spcBef>
                <a:spcPts val="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94" indent="-228586" algn="l" defTabSz="914337">
              <a:spcBef>
                <a:spcPts val="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64" indent="-228586" algn="l" defTabSz="914337">
              <a:spcBef>
                <a:spcPts val="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34" indent="-228586" algn="l" defTabSz="914337">
              <a:spcBef>
                <a:spcPts val="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Clr>
                <a:schemeClr val="accent1"/>
              </a:buClr>
              <a:buFont typeface="Wingdings 2"/>
              <a:buNone/>
              <a:defRPr/>
            </a:pPr>
            <a:r>
              <a:rPr lang="ru-RU" sz="2000" b="1">
                <a:solidFill>
                  <a:schemeClr val="accent6"/>
                </a:solidFill>
              </a:rPr>
              <a:t>Воронеж</a:t>
            </a:r>
            <a:endParaRPr/>
          </a:p>
        </p:txBody>
      </p:sp>
      <p:sp>
        <p:nvSpPr>
          <p:cNvPr id="34" name="TextBox 33"/>
          <p:cNvSpPr txBox="1"/>
          <p:nvPr/>
        </p:nvSpPr>
        <p:spPr bwMode="auto">
          <a:xfrm>
            <a:off x="8861462" y="5642498"/>
            <a:ext cx="3205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200">
                <a:solidFill>
                  <a:schemeClr val="bg2"/>
                </a:solidFill>
              </a:rPr>
              <a:t>394026,  ул. Дружинников, д.5, </a:t>
            </a:r>
            <a:endParaRPr/>
          </a:p>
          <a:p>
            <a:pPr>
              <a:defRPr/>
            </a:pPr>
            <a:r>
              <a:rPr lang="ru-RU" sz="1200">
                <a:solidFill>
                  <a:schemeClr val="bg2"/>
                </a:solidFill>
              </a:rPr>
              <a:t>корпус б, офис 701 </a:t>
            </a:r>
            <a:endParaRPr/>
          </a:p>
          <a:p>
            <a:pPr>
              <a:defRPr/>
            </a:pPr>
            <a:r>
              <a:rPr lang="ru-RU" sz="1200">
                <a:solidFill>
                  <a:schemeClr val="bg2"/>
                </a:solidFill>
              </a:rPr>
              <a:t>Тел.: (473) 207-01-15</a:t>
            </a:r>
            <a:endParaRPr/>
          </a:p>
        </p:txBody>
      </p:sp>
      <p:sp>
        <p:nvSpPr>
          <p:cNvPr id="13" name="Заголовок 1"/>
          <p:cNvSpPr>
            <a:spLocks noGrp="1"/>
          </p:cNvSpPr>
          <p:nvPr>
            <p:ph type="title"/>
          </p:nvPr>
        </p:nvSpPr>
        <p:spPr bwMode="auto">
          <a:xfrm>
            <a:off x="531464" y="869626"/>
            <a:ext cx="6090014" cy="73461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4000">
                <a:solidFill>
                  <a:schemeClr val="bg2"/>
                </a:solidFill>
              </a:rPr>
              <a:t>Вопросы</a:t>
            </a:r>
            <a:endParaRPr/>
          </a:p>
        </p:txBody>
      </p:sp>
      <p:sp>
        <p:nvSpPr>
          <p:cNvPr id="14" name="Объект 2"/>
          <p:cNvSpPr txBox="1"/>
          <p:nvPr/>
        </p:nvSpPr>
        <p:spPr bwMode="auto">
          <a:xfrm flipH="1">
            <a:off x="1461954" y="3124081"/>
            <a:ext cx="8263936" cy="1801380"/>
          </a:xfrm>
          <a:prstGeom prst="rect">
            <a:avLst/>
          </a:prstGeom>
        </p:spPr>
        <p:txBody>
          <a:bodyPr>
            <a:noAutofit/>
          </a:bodyPr>
          <a:lstStyle>
            <a:lvl1pPr marL="228586" indent="-228586" algn="l" defTabSz="914337">
              <a:lnSpc>
                <a:spcPct val="90000"/>
              </a:lnSpc>
              <a:spcBef>
                <a:spcPts val="1000"/>
              </a:spcBef>
              <a:buFont typeface="Wingdings 2"/>
              <a:buChar char=""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54" indent="-228586" algn="l" defTabSz="914337">
              <a:lnSpc>
                <a:spcPct val="90000"/>
              </a:lnSpc>
              <a:spcBef>
                <a:spcPts val="500"/>
              </a:spcBef>
              <a:buFont typeface="Wingdings 2"/>
              <a:buChar char=""/>
              <a:defRPr sz="2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21" indent="-228586" algn="l" defTabSz="914337">
              <a:lnSpc>
                <a:spcPct val="90000"/>
              </a:lnSpc>
              <a:spcBef>
                <a:spcPts val="500"/>
              </a:spcBef>
              <a:buFont typeface="Wingdings 2"/>
              <a:buChar char="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89" indent="-228586" algn="l" defTabSz="914337">
              <a:lnSpc>
                <a:spcPct val="90000"/>
              </a:lnSpc>
              <a:spcBef>
                <a:spcPts val="50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58" indent="-228586" algn="l" defTabSz="914337">
              <a:lnSpc>
                <a:spcPct val="90000"/>
              </a:lnSpc>
              <a:spcBef>
                <a:spcPts val="50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26" indent="-228586" algn="l" defTabSz="914337">
              <a:spcBef>
                <a:spcPts val="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94" indent="-228586" algn="l" defTabSz="914337">
              <a:spcBef>
                <a:spcPts val="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64" indent="-228586" algn="l" defTabSz="914337">
              <a:spcBef>
                <a:spcPts val="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34" indent="-228586" algn="l" defTabSz="914337">
              <a:spcBef>
                <a:spcPts val="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Clr>
                <a:schemeClr val="accent1"/>
              </a:buClr>
              <a:buNone/>
              <a:defRPr/>
            </a:pPr>
            <a:r>
              <a:rPr lang="ru-RU" sz="3200">
                <a:solidFill>
                  <a:schemeClr val="bg2"/>
                </a:solidFill>
              </a:rPr>
              <a:t> </a:t>
            </a:r>
            <a:endParaRPr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784739" y="2560039"/>
            <a:ext cx="1612394" cy="161239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725890" y="1826251"/>
            <a:ext cx="527023" cy="52702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248259" y="2549861"/>
            <a:ext cx="1605742" cy="1605742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1213215" y="2549536"/>
            <a:ext cx="1607981" cy="1607981"/>
          </a:xfrm>
          <a:prstGeom prst="rect">
            <a:avLst/>
          </a:prstGeom>
        </p:spPr>
      </p:pic>
      <p:sp>
        <p:nvSpPr>
          <p:cNvPr id="20" name="Нижний колонтитул 4"/>
          <p:cNvSpPr txBox="1"/>
          <p:nvPr/>
        </p:nvSpPr>
        <p:spPr bwMode="auto">
          <a:xfrm>
            <a:off x="1406161" y="1995654"/>
            <a:ext cx="2506030" cy="365123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defPPr>
              <a:defRPr lang="ru-RU"/>
            </a:defPPr>
            <a:lvl1pPr marL="0" algn="ctr" defTabSz="914337"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68" algn="l" defTabSz="914337"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7" algn="l" defTabSz="914337"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05" algn="l" defTabSz="914337"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75" algn="l" defTabSz="914337"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43" algn="l" defTabSz="914337"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12" algn="l" defTabSz="914337"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80" algn="l" defTabSz="914337"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48" algn="l" defTabSz="914337"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ru-RU" sz="1600" b="1" dirty="0">
                <a:solidFill>
                  <a:schemeClr val="bg2"/>
                </a:solidFill>
              </a:rPr>
              <a:t>Наш сайт</a:t>
            </a:r>
            <a:endParaRPr dirty="0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4329103" y="1843002"/>
            <a:ext cx="920381" cy="51777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965" y="2560039"/>
            <a:ext cx="1586184" cy="158618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343" y="1875662"/>
            <a:ext cx="488498" cy="488498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706653" y="2126936"/>
            <a:ext cx="6090014" cy="73461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4000">
                <a:solidFill>
                  <a:schemeClr val="bg2"/>
                </a:solidFill>
              </a:rPr>
              <a:t>Спасибо за внимание</a:t>
            </a:r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1213215" y="183433"/>
            <a:ext cx="2506030" cy="365123"/>
          </a:xfrm>
        </p:spPr>
        <p:txBody>
          <a:bodyPr/>
          <a:lstStyle/>
          <a:p>
            <a:pPr algn="l">
              <a:defRPr/>
            </a:pPr>
            <a:r>
              <a:rPr lang="ru-RU" sz="1100">
                <a:solidFill>
                  <a:schemeClr val="bg2"/>
                </a:solidFill>
              </a:rPr>
              <a:t>Аутсорсинг, которому доверяют</a:t>
            </a:r>
            <a:endParaRPr/>
          </a:p>
        </p:txBody>
      </p:sp>
      <p:sp>
        <p:nvSpPr>
          <p:cNvPr id="7" name="Нижний колонтитул 4"/>
          <p:cNvSpPr txBox="1"/>
          <p:nvPr/>
        </p:nvSpPr>
        <p:spPr bwMode="auto">
          <a:xfrm>
            <a:off x="6603722" y="214255"/>
            <a:ext cx="5334844" cy="365123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defPPr>
              <a:defRPr lang="ru-RU"/>
            </a:defPPr>
            <a:lvl1pPr marL="0" algn="ctr" defTabSz="914337"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68" algn="l" defTabSz="914337"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7" algn="l" defTabSz="914337"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05" algn="l" defTabSz="914337"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75" algn="l" defTabSz="914337"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43" algn="l" defTabSz="914337"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12" algn="l" defTabSz="914337"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80" algn="l" defTabSz="914337"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48" algn="l" defTabSz="914337"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100">
                <a:solidFill>
                  <a:schemeClr val="bg1"/>
                </a:solidFill>
                <a:latin typeface="Arial"/>
                <a:cs typeface="Arial"/>
              </a:rPr>
              <a:t>hello@nordoutsourcing.ru        </a:t>
            </a:r>
            <a:r>
              <a:rPr lang="ru-RU" sz="1100">
                <a:solidFill>
                  <a:schemeClr val="bg1"/>
                </a:solidFill>
                <a:latin typeface="Arial"/>
                <a:cs typeface="Arial"/>
              </a:rPr>
              <a:t>+</a:t>
            </a:r>
            <a:r>
              <a:rPr lang="en-US" sz="1100">
                <a:solidFill>
                  <a:schemeClr val="bg1"/>
                </a:solidFill>
                <a:latin typeface="Arial"/>
                <a:cs typeface="Arial"/>
              </a:rPr>
              <a:t>7 (495) 431-55-74</a:t>
            </a:r>
            <a:r>
              <a:rPr lang="ru-RU" sz="1100" b="1" u="sng">
                <a:solidFill>
                  <a:schemeClr val="bg1"/>
                </a:solidFill>
                <a:latin typeface="Arial"/>
                <a:cs typeface="Arial"/>
                <a:hlinkClick r:id="rId3" tooltip="tel:84954315574"/>
              </a:rPr>
              <a:t>7  -74</a:t>
            </a:r>
            <a:r>
              <a:rPr lang="en-US" sz="1100">
                <a:solidFill>
                  <a:schemeClr val="bg2"/>
                </a:solidFill>
                <a:latin typeface="Arial"/>
                <a:cs typeface="Arial"/>
              </a:rPr>
              <a:t>nordoutsourcing.ru</a:t>
            </a:r>
            <a:endParaRPr/>
          </a:p>
        </p:txBody>
      </p:sp>
      <p:sp>
        <p:nvSpPr>
          <p:cNvPr id="27" name="Объект 2"/>
          <p:cNvSpPr txBox="1"/>
          <p:nvPr/>
        </p:nvSpPr>
        <p:spPr bwMode="auto">
          <a:xfrm>
            <a:off x="407554" y="2870889"/>
            <a:ext cx="5393932" cy="616679"/>
          </a:xfrm>
          <a:prstGeom prst="rect">
            <a:avLst/>
          </a:prstGeom>
        </p:spPr>
        <p:txBody>
          <a:bodyPr>
            <a:noAutofit/>
          </a:bodyPr>
          <a:lstStyle>
            <a:lvl1pPr marL="228586" indent="-228586" algn="l" defTabSz="914337">
              <a:lnSpc>
                <a:spcPct val="90000"/>
              </a:lnSpc>
              <a:spcBef>
                <a:spcPts val="1000"/>
              </a:spcBef>
              <a:buFont typeface="Wingdings 2"/>
              <a:buChar char=""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54" indent="-228586" algn="l" defTabSz="914337">
              <a:lnSpc>
                <a:spcPct val="90000"/>
              </a:lnSpc>
              <a:spcBef>
                <a:spcPts val="500"/>
              </a:spcBef>
              <a:buFont typeface="Wingdings 2"/>
              <a:buChar char=""/>
              <a:defRPr sz="2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21" indent="-228586" algn="l" defTabSz="914337">
              <a:lnSpc>
                <a:spcPct val="90000"/>
              </a:lnSpc>
              <a:spcBef>
                <a:spcPts val="500"/>
              </a:spcBef>
              <a:buFont typeface="Wingdings 2"/>
              <a:buChar char="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89" indent="-228586" algn="l" defTabSz="914337">
              <a:lnSpc>
                <a:spcPct val="90000"/>
              </a:lnSpc>
              <a:spcBef>
                <a:spcPts val="50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58" indent="-228586" algn="l" defTabSz="914337">
              <a:lnSpc>
                <a:spcPct val="90000"/>
              </a:lnSpc>
              <a:spcBef>
                <a:spcPts val="50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26" indent="-228586" algn="l" defTabSz="914337">
              <a:spcBef>
                <a:spcPts val="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94" indent="-228586" algn="l" defTabSz="914337">
              <a:spcBef>
                <a:spcPts val="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64" indent="-228586" algn="l" defTabSz="914337">
              <a:spcBef>
                <a:spcPts val="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34" indent="-228586" algn="l" defTabSz="914337">
              <a:spcBef>
                <a:spcPts val="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Clr>
                <a:schemeClr val="accent1"/>
              </a:buClr>
              <a:buNone/>
              <a:defRPr/>
            </a:pPr>
            <a:r>
              <a:rPr lang="ru-RU" sz="3200">
                <a:solidFill>
                  <a:schemeClr val="bg2"/>
                </a:solidFill>
              </a:rPr>
              <a:t> </a:t>
            </a:r>
            <a:endParaRPr/>
          </a:p>
        </p:txBody>
      </p:sp>
      <p:cxnSp>
        <p:nvCxnSpPr>
          <p:cNvPr id="16" name="Прямая соединительная линия 15"/>
          <p:cNvCxnSpPr>
            <a:cxnSpLocks/>
          </p:cNvCxnSpPr>
          <p:nvPr/>
        </p:nvCxnSpPr>
        <p:spPr bwMode="auto">
          <a:xfrm>
            <a:off x="647272" y="4531563"/>
            <a:ext cx="1114746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2" name="Объект 2"/>
          <p:cNvSpPr>
            <a:spLocks noGrp="1"/>
          </p:cNvSpPr>
          <p:nvPr>
            <p:ph idx="1"/>
          </p:nvPr>
        </p:nvSpPr>
        <p:spPr bwMode="auto">
          <a:xfrm>
            <a:off x="706653" y="5215709"/>
            <a:ext cx="2907587" cy="61667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Clr>
                <a:schemeClr val="accent1"/>
              </a:buClr>
              <a:buNone/>
              <a:defRPr/>
            </a:pPr>
            <a:r>
              <a:rPr lang="ru-RU" sz="2000" b="1">
                <a:solidFill>
                  <a:schemeClr val="accent6"/>
                </a:solidFill>
              </a:rPr>
              <a:t>Москва</a:t>
            </a:r>
            <a:endParaRPr/>
          </a:p>
        </p:txBody>
      </p:sp>
      <p:sp>
        <p:nvSpPr>
          <p:cNvPr id="23" name="TextBox 22"/>
          <p:cNvSpPr txBox="1"/>
          <p:nvPr/>
        </p:nvSpPr>
        <p:spPr bwMode="auto">
          <a:xfrm>
            <a:off x="706654" y="5637182"/>
            <a:ext cx="3205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200">
                <a:solidFill>
                  <a:schemeClr val="bg2"/>
                </a:solidFill>
              </a:rPr>
              <a:t>109316, Остаповский проезд,  </a:t>
            </a:r>
            <a:endParaRPr/>
          </a:p>
          <a:p>
            <a:pPr>
              <a:defRPr/>
            </a:pPr>
            <a:r>
              <a:rPr lang="ru-RU" sz="1200">
                <a:solidFill>
                  <a:schemeClr val="bg2"/>
                </a:solidFill>
              </a:rPr>
              <a:t>д. 5, стр. 6, этаж 2, офис 210</a:t>
            </a:r>
            <a:endParaRPr/>
          </a:p>
          <a:p>
            <a:pPr>
              <a:defRPr/>
            </a:pPr>
            <a:r>
              <a:rPr lang="ru-RU" sz="1200">
                <a:solidFill>
                  <a:schemeClr val="bg2"/>
                </a:solidFill>
              </a:rPr>
              <a:t>Тел./факс: (495) 374-92-09</a:t>
            </a:r>
            <a:endParaRPr/>
          </a:p>
        </p:txBody>
      </p:sp>
      <p:sp>
        <p:nvSpPr>
          <p:cNvPr id="31" name="Объект 2"/>
          <p:cNvSpPr txBox="1"/>
          <p:nvPr/>
        </p:nvSpPr>
        <p:spPr bwMode="auto">
          <a:xfrm>
            <a:off x="4687583" y="5221025"/>
            <a:ext cx="2907587" cy="616679"/>
          </a:xfrm>
          <a:prstGeom prst="rect">
            <a:avLst/>
          </a:prstGeom>
        </p:spPr>
        <p:txBody>
          <a:bodyPr>
            <a:noAutofit/>
          </a:bodyPr>
          <a:lstStyle>
            <a:lvl1pPr marL="228586" indent="-228586" algn="l" defTabSz="914337">
              <a:lnSpc>
                <a:spcPct val="90000"/>
              </a:lnSpc>
              <a:spcBef>
                <a:spcPts val="1000"/>
              </a:spcBef>
              <a:buFont typeface="Wingdings 2"/>
              <a:buChar char=""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54" indent="-228586" algn="l" defTabSz="914337">
              <a:lnSpc>
                <a:spcPct val="90000"/>
              </a:lnSpc>
              <a:spcBef>
                <a:spcPts val="500"/>
              </a:spcBef>
              <a:buFont typeface="Wingdings 2"/>
              <a:buChar char=""/>
              <a:defRPr sz="2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21" indent="-228586" algn="l" defTabSz="914337">
              <a:lnSpc>
                <a:spcPct val="90000"/>
              </a:lnSpc>
              <a:spcBef>
                <a:spcPts val="500"/>
              </a:spcBef>
              <a:buFont typeface="Wingdings 2"/>
              <a:buChar char="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89" indent="-228586" algn="l" defTabSz="914337">
              <a:lnSpc>
                <a:spcPct val="90000"/>
              </a:lnSpc>
              <a:spcBef>
                <a:spcPts val="50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58" indent="-228586" algn="l" defTabSz="914337">
              <a:lnSpc>
                <a:spcPct val="90000"/>
              </a:lnSpc>
              <a:spcBef>
                <a:spcPts val="50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26" indent="-228586" algn="l" defTabSz="914337">
              <a:spcBef>
                <a:spcPts val="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94" indent="-228586" algn="l" defTabSz="914337">
              <a:spcBef>
                <a:spcPts val="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64" indent="-228586" algn="l" defTabSz="914337">
              <a:spcBef>
                <a:spcPts val="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34" indent="-228586" algn="l" defTabSz="914337">
              <a:spcBef>
                <a:spcPts val="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Clr>
                <a:schemeClr val="accent1"/>
              </a:buClr>
              <a:buFont typeface="Wingdings 2"/>
              <a:buNone/>
              <a:defRPr/>
            </a:pPr>
            <a:r>
              <a:rPr lang="ru-RU" sz="2000" b="1">
                <a:solidFill>
                  <a:schemeClr val="accent6"/>
                </a:solidFill>
              </a:rPr>
              <a:t>Самара</a:t>
            </a:r>
            <a:endParaRPr/>
          </a:p>
        </p:txBody>
      </p:sp>
      <p:sp>
        <p:nvSpPr>
          <p:cNvPr id="32" name="TextBox 31"/>
          <p:cNvSpPr txBox="1"/>
          <p:nvPr/>
        </p:nvSpPr>
        <p:spPr bwMode="auto">
          <a:xfrm>
            <a:off x="4687584" y="5642498"/>
            <a:ext cx="3205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200">
                <a:solidFill>
                  <a:schemeClr val="bg2"/>
                </a:solidFill>
              </a:rPr>
              <a:t>443030, ул. Урицкого, д. 19, </a:t>
            </a:r>
            <a:endParaRPr/>
          </a:p>
          <a:p>
            <a:pPr>
              <a:defRPr/>
            </a:pPr>
            <a:r>
              <a:rPr lang="ru-RU" sz="1200">
                <a:solidFill>
                  <a:schemeClr val="bg2"/>
                </a:solidFill>
              </a:rPr>
              <a:t>этаж 10, офис 4</a:t>
            </a:r>
            <a:endParaRPr/>
          </a:p>
          <a:p>
            <a:pPr>
              <a:defRPr/>
            </a:pPr>
            <a:r>
              <a:rPr lang="ru-RU" sz="1200">
                <a:solidFill>
                  <a:schemeClr val="bg2"/>
                </a:solidFill>
              </a:rPr>
              <a:t>Тел.: (846) 273-42-71 </a:t>
            </a:r>
            <a:endParaRPr/>
          </a:p>
        </p:txBody>
      </p:sp>
      <p:sp>
        <p:nvSpPr>
          <p:cNvPr id="33" name="Объект 2"/>
          <p:cNvSpPr txBox="1"/>
          <p:nvPr/>
        </p:nvSpPr>
        <p:spPr bwMode="auto">
          <a:xfrm>
            <a:off x="8861461" y="5221025"/>
            <a:ext cx="2907587" cy="616679"/>
          </a:xfrm>
          <a:prstGeom prst="rect">
            <a:avLst/>
          </a:prstGeom>
        </p:spPr>
        <p:txBody>
          <a:bodyPr>
            <a:noAutofit/>
          </a:bodyPr>
          <a:lstStyle>
            <a:lvl1pPr marL="228586" indent="-228586" algn="l" defTabSz="914337">
              <a:lnSpc>
                <a:spcPct val="90000"/>
              </a:lnSpc>
              <a:spcBef>
                <a:spcPts val="1000"/>
              </a:spcBef>
              <a:buFont typeface="Wingdings 2"/>
              <a:buChar char=""/>
              <a:defRPr sz="2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54" indent="-228586" algn="l" defTabSz="914337">
              <a:lnSpc>
                <a:spcPct val="90000"/>
              </a:lnSpc>
              <a:spcBef>
                <a:spcPts val="500"/>
              </a:spcBef>
              <a:buFont typeface="Wingdings 2"/>
              <a:buChar char=""/>
              <a:defRPr sz="2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21" indent="-228586" algn="l" defTabSz="914337">
              <a:lnSpc>
                <a:spcPct val="90000"/>
              </a:lnSpc>
              <a:spcBef>
                <a:spcPts val="500"/>
              </a:spcBef>
              <a:buFont typeface="Wingdings 2"/>
              <a:buChar char="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89" indent="-228586" algn="l" defTabSz="914337">
              <a:lnSpc>
                <a:spcPct val="90000"/>
              </a:lnSpc>
              <a:spcBef>
                <a:spcPts val="50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58" indent="-228586" algn="l" defTabSz="914337">
              <a:lnSpc>
                <a:spcPct val="90000"/>
              </a:lnSpc>
              <a:spcBef>
                <a:spcPts val="50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26" indent="-228586" algn="l" defTabSz="914337">
              <a:spcBef>
                <a:spcPts val="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94" indent="-228586" algn="l" defTabSz="914337">
              <a:spcBef>
                <a:spcPts val="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64" indent="-228586" algn="l" defTabSz="914337">
              <a:spcBef>
                <a:spcPts val="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34" indent="-228586" algn="l" defTabSz="914337">
              <a:spcBef>
                <a:spcPts val="0"/>
              </a:spcBef>
              <a:buFont typeface="Wingdings 2"/>
              <a:buChar char="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Clr>
                <a:schemeClr val="accent1"/>
              </a:buClr>
              <a:buFont typeface="Wingdings 2"/>
              <a:buNone/>
              <a:defRPr/>
            </a:pPr>
            <a:r>
              <a:rPr lang="ru-RU" sz="2000" b="1">
                <a:solidFill>
                  <a:schemeClr val="accent6"/>
                </a:solidFill>
              </a:rPr>
              <a:t>Воронеж</a:t>
            </a:r>
            <a:endParaRPr/>
          </a:p>
        </p:txBody>
      </p:sp>
      <p:sp>
        <p:nvSpPr>
          <p:cNvPr id="34" name="TextBox 33"/>
          <p:cNvSpPr txBox="1"/>
          <p:nvPr/>
        </p:nvSpPr>
        <p:spPr bwMode="auto">
          <a:xfrm>
            <a:off x="8861462" y="5642498"/>
            <a:ext cx="3205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200">
                <a:solidFill>
                  <a:schemeClr val="bg2"/>
                </a:solidFill>
              </a:rPr>
              <a:t>394026,  ул. Дружинников, д.5, </a:t>
            </a:r>
            <a:endParaRPr/>
          </a:p>
          <a:p>
            <a:pPr>
              <a:defRPr/>
            </a:pPr>
            <a:r>
              <a:rPr lang="ru-RU" sz="1200">
                <a:solidFill>
                  <a:schemeClr val="bg2"/>
                </a:solidFill>
              </a:rPr>
              <a:t>корпус б, офис 701 </a:t>
            </a:r>
            <a:endParaRPr/>
          </a:p>
          <a:p>
            <a:pPr>
              <a:defRPr/>
            </a:pPr>
            <a:r>
              <a:rPr lang="ru-RU" sz="1200">
                <a:solidFill>
                  <a:schemeClr val="bg2"/>
                </a:solidFill>
              </a:rPr>
              <a:t>Тел.: (473) 207-01-15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Nord">
      <a:dk1>
        <a:sysClr val="windowText" lastClr="000000"/>
      </a:dk1>
      <a:lt1>
        <a:srgbClr val="F5F5F5"/>
      </a:lt1>
      <a:dk2>
        <a:srgbClr val="424A4D"/>
      </a:dk2>
      <a:lt2>
        <a:srgbClr val="FFFFFF"/>
      </a:lt2>
      <a:accent1>
        <a:srgbClr val="BA2921"/>
      </a:accent1>
      <a:accent2>
        <a:srgbClr val="5F2826"/>
      </a:accent2>
      <a:accent3>
        <a:srgbClr val="694B71"/>
      </a:accent3>
      <a:accent4>
        <a:srgbClr val="D0AAD0"/>
      </a:accent4>
      <a:accent5>
        <a:srgbClr val="798689"/>
      </a:accent5>
      <a:accent6>
        <a:srgbClr val="E74741"/>
      </a:accent6>
      <a:hlink>
        <a:srgbClr val="BA2921"/>
      </a:hlink>
      <a:folHlink>
        <a:srgbClr val="5F2826"/>
      </a:folHlink>
    </a:clrScheme>
    <a:fontScheme name="Nord">
      <a:majorFont>
        <a:latin typeface="Formular Bold"/>
        <a:ea typeface="Liberation Sans"/>
        <a:cs typeface="Liberation Sans"/>
      </a:majorFont>
      <a:minorFont>
        <a:latin typeface="Formular"/>
        <a:ea typeface="Liberation Sans"/>
        <a:cs typeface="Liberation Sans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prstGeom prst="rect">
          <a:avLst/>
        </a:prstGeom>
        <a:ln>
          <a:solidFill>
            <a:schemeClr val="accent1"/>
          </a:solidFill>
        </a:ln>
      </a:spPr>
      <a:bodyPr/>
      <a:lstStyle/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4821</TotalTime>
  <Words>4223</Words>
  <Application>Microsoft Office PowerPoint</Application>
  <DocSecurity>0</DocSecurity>
  <PresentationFormat>Широкоэкранный</PresentationFormat>
  <Paragraphs>869</Paragraphs>
  <Slides>50</Slides>
  <Notes>27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60" baseType="lpstr">
      <vt:lpstr>Arial</vt:lpstr>
      <vt:lpstr>Calibri</vt:lpstr>
      <vt:lpstr>Formular</vt:lpstr>
      <vt:lpstr>Formular Bold</vt:lpstr>
      <vt:lpstr>Liberation Sans</vt:lpstr>
      <vt:lpstr>OpenSans</vt:lpstr>
      <vt:lpstr>Times New Roman</vt:lpstr>
      <vt:lpstr>Wingdings</vt:lpstr>
      <vt:lpstr>Wingdings 2</vt:lpstr>
      <vt:lpstr>HDOfficeLightV0</vt:lpstr>
      <vt:lpstr>НОРД АУТСОРСИНГ</vt:lpstr>
      <vt:lpstr>Презентация PowerPoint</vt:lpstr>
      <vt:lpstr>Презентация PowerPoint</vt:lpstr>
      <vt:lpstr>Презентация PowerPoint</vt:lpstr>
      <vt:lpstr>Презентация PowerPoint</vt:lpstr>
      <vt:lpstr>Почему выбирают нас?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Вопросы</vt:lpstr>
      <vt:lpstr>Спасибо за внимание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НОРД АУТСОРСИНГ</dc:title>
  <dc:subject/>
  <dc:creator>Rusl2000</dc:creator>
  <cp:keywords/>
  <dc:description/>
  <cp:lastModifiedBy>Алина</cp:lastModifiedBy>
  <cp:revision>891</cp:revision>
  <dcterms:created xsi:type="dcterms:W3CDTF">2017-11-20T12:31:46Z</dcterms:created>
  <dcterms:modified xsi:type="dcterms:W3CDTF">2026-04-17T07:00:21Z</dcterms:modified>
  <cp:category/>
  <dc:identifier/>
  <cp:contentStatus/>
  <dc:language/>
  <cp:version/>
</cp:coreProperties>
</file>